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9" r:id="rId5"/>
    <p:sldId id="281" r:id="rId6"/>
    <p:sldId id="294" r:id="rId7"/>
    <p:sldId id="292" r:id="rId8"/>
    <p:sldId id="293" r:id="rId9"/>
    <p:sldId id="299" r:id="rId10"/>
    <p:sldId id="283" r:id="rId11"/>
    <p:sldId id="287" r:id="rId12"/>
    <p:sldId id="284" r:id="rId13"/>
    <p:sldId id="308" r:id="rId14"/>
    <p:sldId id="295" r:id="rId15"/>
    <p:sldId id="307" r:id="rId16"/>
    <p:sldId id="309" r:id="rId17"/>
    <p:sldId id="296" r:id="rId18"/>
    <p:sldId id="306" r:id="rId19"/>
    <p:sldId id="297" r:id="rId20"/>
    <p:sldId id="298" r:id="rId21"/>
    <p:sldId id="285" r:id="rId22"/>
    <p:sldId id="301" r:id="rId23"/>
    <p:sldId id="303" r:id="rId24"/>
    <p:sldId id="302" r:id="rId25"/>
    <p:sldId id="304" r:id="rId26"/>
    <p:sldId id="310" r:id="rId27"/>
    <p:sldId id="312" r:id="rId28"/>
    <p:sldId id="311" r:id="rId2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English" initials="NE" lastIdx="0" clrIdx="0">
    <p:extLst>
      <p:ext uri="{19B8F6BF-5375-455C-9EA6-DF929625EA0E}">
        <p15:presenceInfo xmlns:p15="http://schemas.microsoft.com/office/powerpoint/2012/main" userId="S-1-5-21-556866628-1371444139-3648195430-57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0A0F"/>
    <a:srgbClr val="E518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60"/>
  </p:normalViewPr>
  <p:slideViewPr>
    <p:cSldViewPr snapToGrid="0">
      <p:cViewPr varScale="1">
        <p:scale>
          <a:sx n="43" d="100"/>
          <a:sy n="43" d="100"/>
        </p:scale>
        <p:origin x="42" y="594"/>
      </p:cViewPr>
      <p:guideLst/>
    </p:cSldViewPr>
  </p:slideViewPr>
  <p:notesTextViewPr>
    <p:cViewPr>
      <p:scale>
        <a:sx n="1" d="1"/>
        <a:sy n="1" d="1"/>
      </p:scale>
      <p:origin x="0" y="0"/>
    </p:cViewPr>
  </p:notesTextViewPr>
  <p:notesViewPr>
    <p:cSldViewPr snapToGrid="0">
      <p:cViewPr varScale="1">
        <p:scale>
          <a:sx n="81" d="100"/>
          <a:sy n="81" d="100"/>
        </p:scale>
        <p:origin x="20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B82645-F37B-4FC0-A202-4AAB30421F04}"/>
              </a:ext>
            </a:extLst>
          </p:cNvPr>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6F7FCE5-A7BB-44E0-8A6E-CBB11BD5D8CB}"/>
              </a:ext>
            </a:extLst>
          </p:cNvPr>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AFBBBDB3-2A31-4AC6-8611-7EBB00CD3E93}" type="datetimeFigureOut">
              <a:rPr lang="en-GB" smtClean="0"/>
              <a:t>13/11/2020</a:t>
            </a:fld>
            <a:endParaRPr lang="en-GB"/>
          </a:p>
        </p:txBody>
      </p:sp>
      <p:sp>
        <p:nvSpPr>
          <p:cNvPr id="4" name="Footer Placeholder 3">
            <a:extLst>
              <a:ext uri="{FF2B5EF4-FFF2-40B4-BE49-F238E27FC236}">
                <a16:creationId xmlns:a16="http://schemas.microsoft.com/office/drawing/2014/main" id="{67D5EC8A-58AE-4C08-9845-326DB38EC16D}"/>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4463E77-2E2B-4C00-8294-33268D1F3665}"/>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CF31164-227F-4D5D-A3AC-0711DAD7ED1A}" type="slidenum">
              <a:rPr lang="en-GB" smtClean="0"/>
              <a:t>‹#›</a:t>
            </a:fld>
            <a:endParaRPr lang="en-GB"/>
          </a:p>
        </p:txBody>
      </p:sp>
    </p:spTree>
    <p:extLst>
      <p:ext uri="{BB962C8B-B14F-4D97-AF65-F5344CB8AC3E}">
        <p14:creationId xmlns:p14="http://schemas.microsoft.com/office/powerpoint/2010/main" val="221270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29E066FE-A237-4F35-A3C5-5EBCC0D258B6}" type="datetimeFigureOut">
              <a:rPr lang="en-GB" smtClean="0"/>
              <a:t>13/11/2020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35BE6A6-D30D-4D4A-AA52-062C0ADF4413}" type="slidenum">
              <a:rPr lang="en-GB" smtClean="0"/>
              <a:t>‹#›</a:t>
            </a:fld>
            <a:endParaRPr lang="en-GB"/>
          </a:p>
        </p:txBody>
      </p:sp>
    </p:spTree>
    <p:extLst>
      <p:ext uri="{BB962C8B-B14F-4D97-AF65-F5344CB8AC3E}">
        <p14:creationId xmlns:p14="http://schemas.microsoft.com/office/powerpoint/2010/main" val="371770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9122-50DD-46F8-8C88-D3972D7CAECA}"/>
              </a:ext>
            </a:extLst>
          </p:cNvPr>
          <p:cNvSpPr>
            <a:spLocks noGrp="1"/>
          </p:cNvSpPr>
          <p:nvPr>
            <p:ph type="ctrTitle"/>
          </p:nvPr>
        </p:nvSpPr>
        <p:spPr>
          <a:xfrm>
            <a:off x="1524000" y="1122363"/>
            <a:ext cx="9144000" cy="2387600"/>
          </a:xfrm>
        </p:spPr>
        <p:txBody>
          <a:bodyPr anchor="b"/>
          <a:lstStyle>
            <a:lvl1pPr algn="ctr">
              <a:defRPr sz="6000">
                <a:solidFill>
                  <a:srgbClr val="FFFFFF"/>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4D11ADD-177B-4338-A788-9B10F5C28D12}"/>
              </a:ext>
            </a:extLst>
          </p:cNvPr>
          <p:cNvSpPr>
            <a:spLocks noGrp="1"/>
          </p:cNvSpPr>
          <p:nvPr>
            <p:ph type="subTitle" idx="1"/>
          </p:nvPr>
        </p:nvSpPr>
        <p:spPr>
          <a:xfrm>
            <a:off x="1524000" y="3602038"/>
            <a:ext cx="9144000" cy="1655762"/>
          </a:xfrm>
        </p:spPr>
        <p:txBody>
          <a:bodyPr/>
          <a:lstStyle>
            <a:lvl1pPr marL="0" indent="0" algn="ctr">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6462DB-CB4A-4DFB-AE3A-5F0B4F7A4567}"/>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5" name="Footer Placeholder 4">
            <a:extLst>
              <a:ext uri="{FF2B5EF4-FFF2-40B4-BE49-F238E27FC236}">
                <a16:creationId xmlns:a16="http://schemas.microsoft.com/office/drawing/2014/main" id="{9BB1AEE5-B407-47BC-9D53-26467CE6B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39512-A97C-46C4-9F95-6719643779B3}"/>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18660070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2ACF-F6ED-4287-9D1B-F0CCB54BD4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C79243-91B9-4837-BC2F-73B0FF7F52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6C7F96-C45C-4630-AF11-32F755BE9AED}"/>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5" name="Footer Placeholder 4">
            <a:extLst>
              <a:ext uri="{FF2B5EF4-FFF2-40B4-BE49-F238E27FC236}">
                <a16:creationId xmlns:a16="http://schemas.microsoft.com/office/drawing/2014/main" id="{6874A03E-C977-418B-B494-328A8E636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C3FD3-4F11-4FE9-A2AF-EBC4895F1EA3}"/>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317094128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033EE-BE83-41A5-ABF1-B5A0B2EB75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C6DA67-6E5F-4590-846B-3EDCDE94F7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48069-17AE-4175-9681-537A80745BC9}"/>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5" name="Footer Placeholder 4">
            <a:extLst>
              <a:ext uri="{FF2B5EF4-FFF2-40B4-BE49-F238E27FC236}">
                <a16:creationId xmlns:a16="http://schemas.microsoft.com/office/drawing/2014/main" id="{36398042-67D6-4E74-BF8C-08DA40285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F90818-83A7-4CCC-BEAE-6591735F7BF2}"/>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33541049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A770-3092-45E1-AA26-A6532258BE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7529D9-373C-424D-986C-5DE6D96F71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93D3C-B9A7-491E-8300-CEDEC8E42321}"/>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5" name="Footer Placeholder 4">
            <a:extLst>
              <a:ext uri="{FF2B5EF4-FFF2-40B4-BE49-F238E27FC236}">
                <a16:creationId xmlns:a16="http://schemas.microsoft.com/office/drawing/2014/main" id="{2F0172BD-9CF5-45D1-9C13-BEB71AE762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729A8-33B0-4216-811F-0954C335A875}"/>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20850713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01CB-5192-42B9-8D99-A0B70EA5D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237061-2E84-4972-8854-468B85B25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5DA59F-28CE-47E8-A08F-821871909B23}"/>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5" name="Footer Placeholder 4">
            <a:extLst>
              <a:ext uri="{FF2B5EF4-FFF2-40B4-BE49-F238E27FC236}">
                <a16:creationId xmlns:a16="http://schemas.microsoft.com/office/drawing/2014/main" id="{88B4C6AC-6CCC-45A3-B704-EDBB484A3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C722A-9783-4CCC-A872-6152EF409192}"/>
              </a:ext>
            </a:extLst>
          </p:cNvPr>
          <p:cNvSpPr>
            <a:spLocks noGrp="1"/>
          </p:cNvSpPr>
          <p:nvPr>
            <p:ph type="sldNum" sz="quarter" idx="12"/>
          </p:nvPr>
        </p:nvSpPr>
        <p:spPr/>
        <p:txBody>
          <a:bodyPr/>
          <a:lstStyle/>
          <a:p>
            <a:fld id="{359C0E1D-E5C1-4274-A7D1-2831BBBE3602}" type="slidenum">
              <a:rPr lang="en-GB" smtClean="0"/>
              <a:t>‹#›</a:t>
            </a:fld>
            <a:endParaRPr lang="en-GB"/>
          </a:p>
        </p:txBody>
      </p:sp>
      <p:sp>
        <p:nvSpPr>
          <p:cNvPr id="15" name="Text Placeholder 2">
            <a:extLst>
              <a:ext uri="{FF2B5EF4-FFF2-40B4-BE49-F238E27FC236}">
                <a16:creationId xmlns:a16="http://schemas.microsoft.com/office/drawing/2014/main" id="{7B977442-C8A0-4C63-A9F9-B0511711CDA3}"/>
              </a:ext>
            </a:extLst>
          </p:cNvPr>
          <p:cNvSpPr>
            <a:spLocks noGrp="1"/>
          </p:cNvSpPr>
          <p:nvPr>
            <p:ph type="body" idx="13"/>
          </p:nvPr>
        </p:nvSpPr>
        <p:spPr>
          <a:xfrm>
            <a:off x="0" y="0"/>
            <a:ext cx="10515600" cy="1500187"/>
          </a:xfrm>
        </p:spPr>
        <p:txBody>
          <a:bodyPr>
            <a:normAutofit/>
          </a:bodyPr>
          <a:lstStyle>
            <a:lvl1pPr marL="0" indent="0">
              <a:buNone/>
              <a:defRPr/>
            </a:lvl1pPr>
          </a:lstStyle>
          <a:p>
            <a:r>
              <a:rPr lang="en-GB" dirty="0">
                <a:solidFill>
                  <a:srgbClr val="FFFFFF"/>
                </a:solidFill>
              </a:rPr>
              <a:t>#</a:t>
            </a:r>
            <a:r>
              <a:rPr lang="en-GB" dirty="0" err="1">
                <a:solidFill>
                  <a:srgbClr val="FFFFFF"/>
                </a:solidFill>
              </a:rPr>
              <a:t>TeamSpirit</a:t>
            </a:r>
            <a:endParaRPr lang="en-GB" dirty="0">
              <a:solidFill>
                <a:srgbClr val="FFFFFF"/>
              </a:solidFill>
            </a:endParaRPr>
          </a:p>
        </p:txBody>
      </p:sp>
    </p:spTree>
    <p:extLst>
      <p:ext uri="{BB962C8B-B14F-4D97-AF65-F5344CB8AC3E}">
        <p14:creationId xmlns:p14="http://schemas.microsoft.com/office/powerpoint/2010/main" val="162832838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FD15-078F-44DF-BF4D-646CBB1FE7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02B653-B9AF-4C92-BE8B-3C7880E7EF69}"/>
              </a:ext>
            </a:extLst>
          </p:cNvPr>
          <p:cNvSpPr>
            <a:spLocks noGrp="1"/>
          </p:cNvSpPr>
          <p:nvPr>
            <p:ph sz="half" idx="1"/>
          </p:nvPr>
        </p:nvSpPr>
        <p:spPr>
          <a:xfrm>
            <a:off x="838200" y="2464833"/>
            <a:ext cx="5181600" cy="3712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41C250-23F9-47C8-A40D-360032E2F934}"/>
              </a:ext>
            </a:extLst>
          </p:cNvPr>
          <p:cNvSpPr>
            <a:spLocks noGrp="1"/>
          </p:cNvSpPr>
          <p:nvPr>
            <p:ph sz="half" idx="2"/>
          </p:nvPr>
        </p:nvSpPr>
        <p:spPr>
          <a:xfrm>
            <a:off x="6172200" y="2464833"/>
            <a:ext cx="5181600" cy="37121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A7F1D4-658C-4407-8E0D-71F5BA35E6E9}"/>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6" name="Footer Placeholder 5">
            <a:extLst>
              <a:ext uri="{FF2B5EF4-FFF2-40B4-BE49-F238E27FC236}">
                <a16:creationId xmlns:a16="http://schemas.microsoft.com/office/drawing/2014/main" id="{25BAF39F-A761-45D9-A20A-C8DDF7FA20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060775-DF2F-49AB-9206-B903A8310EE1}"/>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41414147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2688-90D7-4D02-9D6C-92BAB312FD8C}"/>
              </a:ext>
            </a:extLst>
          </p:cNvPr>
          <p:cNvSpPr>
            <a:spLocks noGrp="1"/>
          </p:cNvSpPr>
          <p:nvPr>
            <p:ph type="title"/>
          </p:nvPr>
        </p:nvSpPr>
        <p:spPr>
          <a:xfrm>
            <a:off x="838200" y="1139688"/>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FF2359-AC9F-4182-A814-39ECB36AC2DD}"/>
              </a:ext>
            </a:extLst>
          </p:cNvPr>
          <p:cNvSpPr>
            <a:spLocks noGrp="1"/>
          </p:cNvSpPr>
          <p:nvPr>
            <p:ph type="body" idx="1"/>
          </p:nvPr>
        </p:nvSpPr>
        <p:spPr>
          <a:xfrm>
            <a:off x="839788" y="25050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70721D-A8C9-47AF-93D0-F62A83E61D55}"/>
              </a:ext>
            </a:extLst>
          </p:cNvPr>
          <p:cNvSpPr>
            <a:spLocks noGrp="1"/>
          </p:cNvSpPr>
          <p:nvPr>
            <p:ph sz="half" idx="2"/>
          </p:nvPr>
        </p:nvSpPr>
        <p:spPr>
          <a:xfrm>
            <a:off x="839788" y="3328987"/>
            <a:ext cx="5157787" cy="23272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7AF806-2F99-44A6-992A-61A09264DDCE}"/>
              </a:ext>
            </a:extLst>
          </p:cNvPr>
          <p:cNvSpPr>
            <a:spLocks noGrp="1"/>
          </p:cNvSpPr>
          <p:nvPr>
            <p:ph type="body" sz="quarter" idx="3"/>
          </p:nvPr>
        </p:nvSpPr>
        <p:spPr>
          <a:xfrm>
            <a:off x="6172200" y="25050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B97163-2001-489B-80D5-E3C089BE1258}"/>
              </a:ext>
            </a:extLst>
          </p:cNvPr>
          <p:cNvSpPr>
            <a:spLocks noGrp="1"/>
          </p:cNvSpPr>
          <p:nvPr>
            <p:ph sz="quarter" idx="4"/>
          </p:nvPr>
        </p:nvSpPr>
        <p:spPr>
          <a:xfrm>
            <a:off x="6172200" y="3328987"/>
            <a:ext cx="5183188" cy="23272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67BF6F-1630-443A-A730-5E6BC448EA9E}"/>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8" name="Footer Placeholder 7">
            <a:extLst>
              <a:ext uri="{FF2B5EF4-FFF2-40B4-BE49-F238E27FC236}">
                <a16:creationId xmlns:a16="http://schemas.microsoft.com/office/drawing/2014/main" id="{92EB5FE1-19BE-4103-9CA2-2D3A1C53F6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580941-7900-49EC-9104-8A055CA998B5}"/>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327100710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7AB5-79FA-47A7-8640-AA98187170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C362FF-A04F-49D3-9E78-214441C42188}"/>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4" name="Footer Placeholder 3">
            <a:extLst>
              <a:ext uri="{FF2B5EF4-FFF2-40B4-BE49-F238E27FC236}">
                <a16:creationId xmlns:a16="http://schemas.microsoft.com/office/drawing/2014/main" id="{A27A3337-598F-4B9F-9074-4D2A538E62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CFA7F8-A0E7-4465-B270-44A74C6895B2}"/>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374717893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5177E-69CB-4C1A-A05E-4315D170B07B}"/>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3" name="Footer Placeholder 2">
            <a:extLst>
              <a:ext uri="{FF2B5EF4-FFF2-40B4-BE49-F238E27FC236}">
                <a16:creationId xmlns:a16="http://schemas.microsoft.com/office/drawing/2014/main" id="{A7A77D08-D8B8-4190-8A01-0C62197D61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4580B1-E473-4FCC-9B59-15CF17037812}"/>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49698443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093A-2064-431B-BC63-C3C3C0C24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FAB5FF-BB94-4D50-A953-8F376257D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6BD831-2B29-47D4-952D-62F6D0E0E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60D3F5-7AB0-412F-9FE0-5734CECEB906}"/>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6" name="Footer Placeholder 5">
            <a:extLst>
              <a:ext uri="{FF2B5EF4-FFF2-40B4-BE49-F238E27FC236}">
                <a16:creationId xmlns:a16="http://schemas.microsoft.com/office/drawing/2014/main" id="{A62AD98D-2F0E-4EC7-93B1-1151AD0C2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4DBD48-6DF8-4D5F-BA24-66923302117B}"/>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149469377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8FAD-D8C2-4AF6-A3E1-ACF5E36EAC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5A9FE2-0837-46D8-B914-E6DF5DA81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0F71DE-7789-4D7F-9867-57FFB91E4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D5625-AAFC-415F-94FC-3A47A8473D5A}"/>
              </a:ext>
            </a:extLst>
          </p:cNvPr>
          <p:cNvSpPr>
            <a:spLocks noGrp="1"/>
          </p:cNvSpPr>
          <p:nvPr>
            <p:ph type="dt" sz="half" idx="10"/>
          </p:nvPr>
        </p:nvSpPr>
        <p:spPr/>
        <p:txBody>
          <a:bodyPr/>
          <a:lstStyle/>
          <a:p>
            <a:fld id="{4AB074E9-A0B3-4D9C-9A89-FCE80C3D5CA2}" type="datetimeFigureOut">
              <a:rPr lang="en-GB" smtClean="0"/>
              <a:t>13/11/2020</a:t>
            </a:fld>
            <a:endParaRPr lang="en-GB"/>
          </a:p>
        </p:txBody>
      </p:sp>
      <p:sp>
        <p:nvSpPr>
          <p:cNvPr id="6" name="Footer Placeholder 5">
            <a:extLst>
              <a:ext uri="{FF2B5EF4-FFF2-40B4-BE49-F238E27FC236}">
                <a16:creationId xmlns:a16="http://schemas.microsoft.com/office/drawing/2014/main" id="{F23965CF-9E7E-41F6-9DEF-F5BE3464F6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2196E-B9C3-4597-ABF2-FCC489127EA1}"/>
              </a:ext>
            </a:extLst>
          </p:cNvPr>
          <p:cNvSpPr>
            <a:spLocks noGrp="1"/>
          </p:cNvSpPr>
          <p:nvPr>
            <p:ph type="sldNum" sz="quarter" idx="12"/>
          </p:nvPr>
        </p:nvSpPr>
        <p:spPr/>
        <p:txBody>
          <a:bodyPr/>
          <a:lstStyle/>
          <a:p>
            <a:fld id="{359C0E1D-E5C1-4274-A7D1-2831BBBE3602}" type="slidenum">
              <a:rPr lang="en-GB" smtClean="0"/>
              <a:t>‹#›</a:t>
            </a:fld>
            <a:endParaRPr lang="en-GB"/>
          </a:p>
        </p:txBody>
      </p:sp>
    </p:spTree>
    <p:extLst>
      <p:ext uri="{BB962C8B-B14F-4D97-AF65-F5344CB8AC3E}">
        <p14:creationId xmlns:p14="http://schemas.microsoft.com/office/powerpoint/2010/main" val="13851917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E68E7-3671-4F07-B42A-33C52AA668B3}"/>
              </a:ext>
            </a:extLst>
          </p:cNvPr>
          <p:cNvSpPr>
            <a:spLocks noGrp="1"/>
          </p:cNvSpPr>
          <p:nvPr>
            <p:ph type="title"/>
          </p:nvPr>
        </p:nvSpPr>
        <p:spPr>
          <a:xfrm>
            <a:off x="838200" y="1139271"/>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DA4A698-280A-46AD-B282-98FFA88F94C5}"/>
              </a:ext>
            </a:extLst>
          </p:cNvPr>
          <p:cNvSpPr>
            <a:spLocks noGrp="1"/>
          </p:cNvSpPr>
          <p:nvPr>
            <p:ph type="body" idx="1"/>
          </p:nvPr>
        </p:nvSpPr>
        <p:spPr>
          <a:xfrm>
            <a:off x="838200" y="2464834"/>
            <a:ext cx="10515600" cy="3050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430C45-89CC-4100-902C-6E2F5798A4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074E9-A0B3-4D9C-9A89-FCE80C3D5CA2}" type="datetimeFigureOut">
              <a:rPr lang="en-GB" smtClean="0"/>
              <a:t>13/11/2020</a:t>
            </a:fld>
            <a:endParaRPr lang="en-GB"/>
          </a:p>
        </p:txBody>
      </p:sp>
      <p:sp>
        <p:nvSpPr>
          <p:cNvPr id="5" name="Footer Placeholder 4">
            <a:extLst>
              <a:ext uri="{FF2B5EF4-FFF2-40B4-BE49-F238E27FC236}">
                <a16:creationId xmlns:a16="http://schemas.microsoft.com/office/drawing/2014/main" id="{0938EBB8-2F89-4314-BAE6-A6EC101F3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9753B9-CC58-4A44-97B9-DA05DE35C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0E1D-E5C1-4274-A7D1-2831BBBE3602}" type="slidenum">
              <a:rPr lang="en-GB" smtClean="0"/>
              <a:t>‹#›</a:t>
            </a:fld>
            <a:endParaRPr lang="en-GB"/>
          </a:p>
        </p:txBody>
      </p:sp>
      <p:sp>
        <p:nvSpPr>
          <p:cNvPr id="15" name="Text Placeholder 2">
            <a:extLst>
              <a:ext uri="{FF2B5EF4-FFF2-40B4-BE49-F238E27FC236}">
                <a16:creationId xmlns:a16="http://schemas.microsoft.com/office/drawing/2014/main" id="{3CC4F9F7-8096-4B35-8881-C87C89583081}"/>
              </a:ext>
            </a:extLst>
          </p:cNvPr>
          <p:cNvSpPr txBox="1">
            <a:spLocks/>
          </p:cNvSpPr>
          <p:nvPr userDrawn="1"/>
        </p:nvSpPr>
        <p:spPr>
          <a:xfrm>
            <a:off x="0" y="0"/>
            <a:ext cx="12192000" cy="1500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t>#</a:t>
            </a:r>
            <a:r>
              <a:rPr lang="en-GB" dirty="0" err="1"/>
              <a:t>EAVolunteerAwards</a:t>
            </a:r>
            <a:endParaRPr lang="en-GB" dirty="0"/>
          </a:p>
        </p:txBody>
      </p:sp>
      <p:grpSp>
        <p:nvGrpSpPr>
          <p:cNvPr id="21" name="Group 20">
            <a:extLst>
              <a:ext uri="{FF2B5EF4-FFF2-40B4-BE49-F238E27FC236}">
                <a16:creationId xmlns:a16="http://schemas.microsoft.com/office/drawing/2014/main" id="{73567EE8-EC4E-4D44-9B1A-3532FA944BCA}"/>
              </a:ext>
            </a:extLst>
          </p:cNvPr>
          <p:cNvGrpSpPr/>
          <p:nvPr userDrawn="1"/>
        </p:nvGrpSpPr>
        <p:grpSpPr>
          <a:xfrm>
            <a:off x="-807602" y="181771"/>
            <a:ext cx="13596731" cy="6676229"/>
            <a:chOff x="-807602" y="181771"/>
            <a:chExt cx="13596731" cy="6676229"/>
          </a:xfrm>
        </p:grpSpPr>
        <p:grpSp>
          <p:nvGrpSpPr>
            <p:cNvPr id="7" name="Group 6">
              <a:extLst>
                <a:ext uri="{FF2B5EF4-FFF2-40B4-BE49-F238E27FC236}">
                  <a16:creationId xmlns:a16="http://schemas.microsoft.com/office/drawing/2014/main" id="{8E5D1F40-5149-4C4A-BCAE-E33A438A56B9}"/>
                </a:ext>
              </a:extLst>
            </p:cNvPr>
            <p:cNvGrpSpPr/>
            <p:nvPr userDrawn="1"/>
          </p:nvGrpSpPr>
          <p:grpSpPr>
            <a:xfrm>
              <a:off x="-807602" y="181771"/>
              <a:ext cx="13596731" cy="6676229"/>
              <a:chOff x="-571548" y="31058"/>
              <a:chExt cx="13596731" cy="6676229"/>
            </a:xfrm>
          </p:grpSpPr>
          <p:sp>
            <p:nvSpPr>
              <p:cNvPr id="8" name="TextBox 7">
                <a:extLst>
                  <a:ext uri="{FF2B5EF4-FFF2-40B4-BE49-F238E27FC236}">
                    <a16:creationId xmlns:a16="http://schemas.microsoft.com/office/drawing/2014/main" id="{489394A6-82D8-40D9-928A-CB8E69E4C419}"/>
                  </a:ext>
                </a:extLst>
              </p:cNvPr>
              <p:cNvSpPr txBox="1"/>
              <p:nvPr/>
            </p:nvSpPr>
            <p:spPr>
              <a:xfrm>
                <a:off x="-571548" y="5501454"/>
                <a:ext cx="13596731" cy="1205833"/>
              </a:xfrm>
              <a:prstGeom prst="rect">
                <a:avLst/>
              </a:prstGeom>
              <a:solidFill>
                <a:srgbClr val="FFFFFF"/>
              </a:solidFill>
            </p:spPr>
            <p:txBody>
              <a:bodyPr wrap="square" rtlCol="0">
                <a:spAutoFit/>
              </a:bodyPr>
              <a:lstStyle/>
              <a:p>
                <a:endParaRPr lang="en-GB" dirty="0"/>
              </a:p>
            </p:txBody>
          </p:sp>
          <p:grpSp>
            <p:nvGrpSpPr>
              <p:cNvPr id="9" name="Group 8">
                <a:extLst>
                  <a:ext uri="{FF2B5EF4-FFF2-40B4-BE49-F238E27FC236}">
                    <a16:creationId xmlns:a16="http://schemas.microsoft.com/office/drawing/2014/main" id="{F76B1775-E667-4C1C-9419-CDAE3CC78C0D}"/>
                  </a:ext>
                </a:extLst>
              </p:cNvPr>
              <p:cNvGrpSpPr/>
              <p:nvPr/>
            </p:nvGrpSpPr>
            <p:grpSpPr>
              <a:xfrm>
                <a:off x="236054" y="31058"/>
                <a:ext cx="8167888" cy="6594928"/>
                <a:chOff x="236054" y="31058"/>
                <a:chExt cx="8167888" cy="6594928"/>
              </a:xfrm>
            </p:grpSpPr>
            <p:pic>
              <p:nvPicPr>
                <p:cNvPr id="10" name="Picture 9">
                  <a:extLst>
                    <a:ext uri="{FF2B5EF4-FFF2-40B4-BE49-F238E27FC236}">
                      <a16:creationId xmlns:a16="http://schemas.microsoft.com/office/drawing/2014/main" id="{9C055AF7-E624-4F32-A2C5-0354E3D31290}"/>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36054" y="31058"/>
                  <a:ext cx="2258568" cy="927673"/>
                </a:xfrm>
                <a:prstGeom prst="rect">
                  <a:avLst/>
                </a:prstGeom>
              </p:spPr>
            </p:pic>
            <p:pic>
              <p:nvPicPr>
                <p:cNvPr id="11" name="Picture 10">
                  <a:extLst>
                    <a:ext uri="{FF2B5EF4-FFF2-40B4-BE49-F238E27FC236}">
                      <a16:creationId xmlns:a16="http://schemas.microsoft.com/office/drawing/2014/main" id="{5F950254-29CD-448E-9EEF-3334116CB4B4}"/>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594522" y="5501454"/>
                  <a:ext cx="809420" cy="1124532"/>
                </a:xfrm>
                <a:prstGeom prst="rect">
                  <a:avLst/>
                </a:prstGeom>
              </p:spPr>
            </p:pic>
            <p:pic>
              <p:nvPicPr>
                <p:cNvPr id="12" name="Picture 11">
                  <a:extLst>
                    <a:ext uri="{FF2B5EF4-FFF2-40B4-BE49-F238E27FC236}">
                      <a16:creationId xmlns:a16="http://schemas.microsoft.com/office/drawing/2014/main" id="{7BAA17BE-6D39-439C-A08D-68290288B7B5}"/>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3817454" y="5895908"/>
                  <a:ext cx="1950720" cy="621792"/>
                </a:xfrm>
                <a:prstGeom prst="rect">
                  <a:avLst/>
                </a:prstGeom>
              </p:spPr>
            </p:pic>
          </p:grpSp>
        </p:grpSp>
        <p:pic>
          <p:nvPicPr>
            <p:cNvPr id="17" name="Picture 16">
              <a:extLst>
                <a:ext uri="{FF2B5EF4-FFF2-40B4-BE49-F238E27FC236}">
                  <a16:creationId xmlns:a16="http://schemas.microsoft.com/office/drawing/2014/main" id="{FC025689-EF73-4459-99B0-26350F55277C}"/>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503515" y="5864897"/>
              <a:ext cx="1251537" cy="803516"/>
            </a:xfrm>
            <a:prstGeom prst="rect">
              <a:avLst/>
            </a:prstGeom>
          </p:spPr>
        </p:pic>
        <p:pic>
          <p:nvPicPr>
            <p:cNvPr id="20" name="Picture 19">
              <a:extLst>
                <a:ext uri="{FF2B5EF4-FFF2-40B4-BE49-F238E27FC236}">
                  <a16:creationId xmlns:a16="http://schemas.microsoft.com/office/drawing/2014/main" id="{43EB7CBB-B226-4DBD-96ED-7E2A13F71D1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94236" y="5795808"/>
              <a:ext cx="1670481" cy="941693"/>
            </a:xfrm>
            <a:prstGeom prst="rect">
              <a:avLst/>
            </a:prstGeom>
          </p:spPr>
        </p:pic>
      </p:grpSp>
    </p:spTree>
    <p:extLst>
      <p:ext uri="{BB962C8B-B14F-4D97-AF65-F5344CB8AC3E}">
        <p14:creationId xmlns:p14="http://schemas.microsoft.com/office/powerpoint/2010/main" val="46337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rgbClr val="FFFFF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9F76-8830-4926-861E-32D109F66A5C}"/>
              </a:ext>
            </a:extLst>
          </p:cNvPr>
          <p:cNvSpPr>
            <a:spLocks noGrp="1"/>
          </p:cNvSpPr>
          <p:nvPr>
            <p:ph type="title"/>
          </p:nvPr>
        </p:nvSpPr>
        <p:spPr>
          <a:xfrm>
            <a:off x="689113" y="1285462"/>
            <a:ext cx="10916147" cy="3533282"/>
          </a:xfrm>
        </p:spPr>
        <p:txBody>
          <a:bodyPr>
            <a:normAutofit/>
          </a:bodyPr>
          <a:lstStyle/>
          <a:p>
            <a:r>
              <a:rPr lang="en-GB" sz="4400" dirty="0"/>
              <a:t>The Role of the Field Referee</a:t>
            </a:r>
          </a:p>
        </p:txBody>
      </p:sp>
      <p:sp>
        <p:nvSpPr>
          <p:cNvPr id="3" name="TextBox 2">
            <a:extLst>
              <a:ext uri="{FF2B5EF4-FFF2-40B4-BE49-F238E27FC236}">
                <a16:creationId xmlns:a16="http://schemas.microsoft.com/office/drawing/2014/main" id="{A5DFA916-62F8-4846-94A5-171FD67E23B6}"/>
              </a:ext>
            </a:extLst>
          </p:cNvPr>
          <p:cNvSpPr txBox="1"/>
          <p:nvPr/>
        </p:nvSpPr>
        <p:spPr>
          <a:xfrm>
            <a:off x="-148918" y="5388077"/>
            <a:ext cx="12477135" cy="1140542"/>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5CA6B319-F2F0-4ACF-BB54-BC37CB5D152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39015" y="5545099"/>
            <a:ext cx="2066245" cy="826498"/>
          </a:xfrm>
          <a:prstGeom prst="rect">
            <a:avLst/>
          </a:prstGeom>
        </p:spPr>
      </p:pic>
      <p:sp>
        <p:nvSpPr>
          <p:cNvPr id="5" name="Speech Bubble: Rectangle with Corners Rounded 4">
            <a:extLst>
              <a:ext uri="{FF2B5EF4-FFF2-40B4-BE49-F238E27FC236}">
                <a16:creationId xmlns:a16="http://schemas.microsoft.com/office/drawing/2014/main" id="{570A71AA-F203-4C1C-A506-A2822CB9BA39}"/>
              </a:ext>
            </a:extLst>
          </p:cNvPr>
          <p:cNvSpPr/>
          <p:nvPr/>
        </p:nvSpPr>
        <p:spPr>
          <a:xfrm>
            <a:off x="8890000" y="1104900"/>
            <a:ext cx="2806700" cy="1930400"/>
          </a:xfrm>
          <a:prstGeom prst="wedgeRoundRectCallout">
            <a:avLst>
              <a:gd name="adj1" fmla="val -108616"/>
              <a:gd name="adj2" fmla="val 960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Focus on club and county level events</a:t>
            </a:r>
          </a:p>
        </p:txBody>
      </p:sp>
    </p:spTree>
    <p:extLst>
      <p:ext uri="{BB962C8B-B14F-4D97-AF65-F5344CB8AC3E}">
        <p14:creationId xmlns:p14="http://schemas.microsoft.com/office/powerpoint/2010/main" val="28450309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lstStyle/>
          <a:p>
            <a:r>
              <a:rPr lang="en-GB" sz="3600" b="1" dirty="0">
                <a:solidFill>
                  <a:schemeClr val="bg1"/>
                </a:solidFill>
              </a:rPr>
              <a:t>Tasks – Prior to the day</a:t>
            </a:r>
            <a:br>
              <a:rPr lang="en-GB" b="1" dirty="0">
                <a:solidFill>
                  <a:schemeClr val="bg1"/>
                </a:solidFill>
              </a:rPr>
            </a:br>
            <a:endParaRPr lang="en-GB"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p:txBody>
          <a:bodyPr/>
          <a:lstStyle/>
          <a:p>
            <a:r>
              <a:rPr lang="en-GB" dirty="0"/>
              <a:t>Recruit officials</a:t>
            </a:r>
          </a:p>
          <a:p>
            <a:r>
              <a:rPr lang="en-GB" dirty="0"/>
              <a:t>Liaise with MM re timetable</a:t>
            </a:r>
          </a:p>
          <a:p>
            <a:r>
              <a:rPr lang="en-GB" dirty="0"/>
              <a:t>Agree number</a:t>
            </a:r>
            <a:r>
              <a:rPr lang="en-GB" baseline="30000" dirty="0"/>
              <a:t> </a:t>
            </a:r>
            <a:r>
              <a:rPr lang="en-GB" dirty="0"/>
              <a:t>of attempts / progressions / ties etc</a:t>
            </a:r>
            <a:endParaRPr lang="en-GB" baseline="30000" dirty="0"/>
          </a:p>
          <a:p>
            <a:r>
              <a:rPr lang="en-GB" dirty="0"/>
              <a:t>Plan scope of checks on personal implements</a:t>
            </a:r>
          </a:p>
        </p:txBody>
      </p:sp>
      <p:sp>
        <p:nvSpPr>
          <p:cNvPr id="4" name="Content Placeholder 3">
            <a:extLst>
              <a:ext uri="{FF2B5EF4-FFF2-40B4-BE49-F238E27FC236}">
                <a16:creationId xmlns:a16="http://schemas.microsoft.com/office/drawing/2014/main" id="{5BC6E739-0A74-40D3-A0A3-85162A74200C}"/>
              </a:ext>
            </a:extLst>
          </p:cNvPr>
          <p:cNvSpPr>
            <a:spLocks noGrp="1"/>
          </p:cNvSpPr>
          <p:nvPr>
            <p:ph sz="half" idx="2"/>
          </p:nvPr>
        </p:nvSpPr>
        <p:spPr/>
        <p:txBody>
          <a:bodyPr/>
          <a:lstStyle/>
          <a:p>
            <a:r>
              <a:rPr lang="en-GB" dirty="0"/>
              <a:t>Create officials’ duty sheet*</a:t>
            </a:r>
          </a:p>
          <a:p>
            <a:r>
              <a:rPr lang="en-GB" dirty="0"/>
              <a:t>Create signing-in sheet</a:t>
            </a:r>
          </a:p>
          <a:p>
            <a:r>
              <a:rPr lang="en-GB" dirty="0"/>
              <a:t>Check all areas / equipment*</a:t>
            </a:r>
          </a:p>
          <a:p>
            <a:r>
              <a:rPr lang="en-GB" dirty="0"/>
              <a:t>Create script for announcer</a:t>
            </a:r>
          </a:p>
          <a:p>
            <a:r>
              <a:rPr lang="en-GB" dirty="0"/>
              <a:t>Prepare field cards</a:t>
            </a:r>
          </a:p>
          <a:p>
            <a:endParaRPr lang="en-GB" dirty="0"/>
          </a:p>
        </p:txBody>
      </p:sp>
    </p:spTree>
    <p:extLst>
      <p:ext uri="{BB962C8B-B14F-4D97-AF65-F5344CB8AC3E}">
        <p14:creationId xmlns:p14="http://schemas.microsoft.com/office/powerpoint/2010/main" val="5629097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lstStyle/>
          <a:p>
            <a:r>
              <a:rPr lang="en-GB" sz="3600" b="1" dirty="0">
                <a:solidFill>
                  <a:schemeClr val="bg1"/>
                </a:solidFill>
              </a:rPr>
              <a:t>Tasks – Prior to the day</a:t>
            </a:r>
            <a:br>
              <a:rPr lang="en-GB" b="1" dirty="0">
                <a:solidFill>
                  <a:schemeClr val="bg1"/>
                </a:solidFill>
              </a:rPr>
            </a:br>
            <a:endParaRPr lang="en-GB"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p:txBody>
          <a:bodyPr/>
          <a:lstStyle/>
          <a:p>
            <a:r>
              <a:rPr lang="en-GB" dirty="0"/>
              <a:t>Recruit officials</a:t>
            </a:r>
          </a:p>
          <a:p>
            <a:r>
              <a:rPr lang="en-GB" dirty="0"/>
              <a:t>Liaise with MM re timetable</a:t>
            </a:r>
          </a:p>
          <a:p>
            <a:r>
              <a:rPr lang="en-GB" dirty="0"/>
              <a:t>Agree standards / number</a:t>
            </a:r>
            <a:r>
              <a:rPr lang="en-GB" baseline="30000" dirty="0"/>
              <a:t> </a:t>
            </a:r>
            <a:r>
              <a:rPr lang="en-GB" dirty="0"/>
              <a:t>of attempts / ties etc</a:t>
            </a:r>
            <a:endParaRPr lang="en-GB" baseline="30000" dirty="0"/>
          </a:p>
          <a:p>
            <a:r>
              <a:rPr lang="en-GB" dirty="0"/>
              <a:t>Plan scope of checks on personal implements</a:t>
            </a:r>
          </a:p>
        </p:txBody>
      </p:sp>
      <p:sp>
        <p:nvSpPr>
          <p:cNvPr id="4" name="Content Placeholder 3">
            <a:extLst>
              <a:ext uri="{FF2B5EF4-FFF2-40B4-BE49-F238E27FC236}">
                <a16:creationId xmlns:a16="http://schemas.microsoft.com/office/drawing/2014/main" id="{5BC6E739-0A74-40D3-A0A3-85162A74200C}"/>
              </a:ext>
            </a:extLst>
          </p:cNvPr>
          <p:cNvSpPr>
            <a:spLocks noGrp="1"/>
          </p:cNvSpPr>
          <p:nvPr>
            <p:ph sz="half" idx="2"/>
          </p:nvPr>
        </p:nvSpPr>
        <p:spPr/>
        <p:txBody>
          <a:bodyPr/>
          <a:lstStyle/>
          <a:p>
            <a:r>
              <a:rPr lang="en-GB" dirty="0"/>
              <a:t>Create officials’ duty sheet*</a:t>
            </a:r>
          </a:p>
          <a:p>
            <a:r>
              <a:rPr lang="en-GB" dirty="0"/>
              <a:t>Create signing-in sheet</a:t>
            </a:r>
          </a:p>
          <a:p>
            <a:r>
              <a:rPr lang="en-GB" dirty="0"/>
              <a:t>Check all areas / equipment*</a:t>
            </a:r>
          </a:p>
          <a:p>
            <a:r>
              <a:rPr lang="en-GB" dirty="0"/>
              <a:t>Create script for announcer</a:t>
            </a:r>
          </a:p>
          <a:p>
            <a:r>
              <a:rPr lang="en-GB" dirty="0"/>
              <a:t>Prepare field cards</a:t>
            </a:r>
          </a:p>
          <a:p>
            <a:endParaRPr lang="en-GB" dirty="0"/>
          </a:p>
        </p:txBody>
      </p:sp>
      <p:pic>
        <p:nvPicPr>
          <p:cNvPr id="8" name="Picture 7">
            <a:extLst>
              <a:ext uri="{FF2B5EF4-FFF2-40B4-BE49-F238E27FC236}">
                <a16:creationId xmlns:a16="http://schemas.microsoft.com/office/drawing/2014/main" id="{D534B639-D81D-411A-83F8-72CC452F7F4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6019800" cy="6858001"/>
          </a:xfrm>
          <a:prstGeom prst="rect">
            <a:avLst/>
          </a:prstGeom>
        </p:spPr>
      </p:pic>
      <p:sp>
        <p:nvSpPr>
          <p:cNvPr id="6" name="Arrow: Left 5">
            <a:extLst>
              <a:ext uri="{FF2B5EF4-FFF2-40B4-BE49-F238E27FC236}">
                <a16:creationId xmlns:a16="http://schemas.microsoft.com/office/drawing/2014/main" id="{6251F99A-139E-4F06-B3A2-8576B610D35F}"/>
              </a:ext>
            </a:extLst>
          </p:cNvPr>
          <p:cNvSpPr/>
          <p:nvPr/>
        </p:nvSpPr>
        <p:spPr>
          <a:xfrm rot="19079058">
            <a:off x="2318011" y="3884353"/>
            <a:ext cx="1567543" cy="53884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68877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lstStyle/>
          <a:p>
            <a:r>
              <a:rPr lang="en-GB" sz="3600" b="1" dirty="0">
                <a:solidFill>
                  <a:schemeClr val="bg1"/>
                </a:solidFill>
              </a:rPr>
              <a:t>Tasks – Prior to the day</a:t>
            </a:r>
            <a:br>
              <a:rPr lang="en-GB" b="1" dirty="0">
                <a:solidFill>
                  <a:schemeClr val="bg1"/>
                </a:solidFill>
              </a:rPr>
            </a:br>
            <a:endParaRPr lang="en-GB"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p:txBody>
          <a:bodyPr/>
          <a:lstStyle/>
          <a:p>
            <a:r>
              <a:rPr lang="en-GB" dirty="0"/>
              <a:t>Recruit officials</a:t>
            </a:r>
          </a:p>
          <a:p>
            <a:r>
              <a:rPr lang="en-GB" dirty="0"/>
              <a:t>Liaise with MM re timetable</a:t>
            </a:r>
          </a:p>
          <a:p>
            <a:r>
              <a:rPr lang="en-GB" dirty="0"/>
              <a:t>Agree standards / number</a:t>
            </a:r>
            <a:r>
              <a:rPr lang="en-GB" baseline="30000" dirty="0"/>
              <a:t> </a:t>
            </a:r>
            <a:r>
              <a:rPr lang="en-GB" dirty="0"/>
              <a:t>of attempts / ties etc</a:t>
            </a:r>
            <a:endParaRPr lang="en-GB" baseline="30000" dirty="0"/>
          </a:p>
          <a:p>
            <a:r>
              <a:rPr lang="en-GB" dirty="0"/>
              <a:t>Plan scope of checks on personal implements</a:t>
            </a:r>
          </a:p>
        </p:txBody>
      </p:sp>
      <p:sp>
        <p:nvSpPr>
          <p:cNvPr id="4" name="Content Placeholder 3">
            <a:extLst>
              <a:ext uri="{FF2B5EF4-FFF2-40B4-BE49-F238E27FC236}">
                <a16:creationId xmlns:a16="http://schemas.microsoft.com/office/drawing/2014/main" id="{5BC6E739-0A74-40D3-A0A3-85162A74200C}"/>
              </a:ext>
            </a:extLst>
          </p:cNvPr>
          <p:cNvSpPr>
            <a:spLocks noGrp="1"/>
          </p:cNvSpPr>
          <p:nvPr>
            <p:ph sz="half" idx="2"/>
          </p:nvPr>
        </p:nvSpPr>
        <p:spPr/>
        <p:txBody>
          <a:bodyPr/>
          <a:lstStyle/>
          <a:p>
            <a:r>
              <a:rPr lang="en-GB" dirty="0"/>
              <a:t>Create officials’ duty sheet*</a:t>
            </a:r>
          </a:p>
          <a:p>
            <a:r>
              <a:rPr lang="en-GB" dirty="0"/>
              <a:t>Create signing-in sheet</a:t>
            </a:r>
          </a:p>
          <a:p>
            <a:r>
              <a:rPr lang="en-GB" dirty="0"/>
              <a:t>Check all areas / equipment*</a:t>
            </a:r>
          </a:p>
          <a:p>
            <a:r>
              <a:rPr lang="en-GB" dirty="0"/>
              <a:t>Create script for announcer</a:t>
            </a:r>
          </a:p>
          <a:p>
            <a:r>
              <a:rPr lang="en-GB" dirty="0"/>
              <a:t>Prepare field cards</a:t>
            </a:r>
          </a:p>
          <a:p>
            <a:endParaRPr lang="en-GB" dirty="0"/>
          </a:p>
        </p:txBody>
      </p:sp>
    </p:spTree>
    <p:extLst>
      <p:ext uri="{BB962C8B-B14F-4D97-AF65-F5344CB8AC3E}">
        <p14:creationId xmlns:p14="http://schemas.microsoft.com/office/powerpoint/2010/main" val="30670571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lstStyle/>
          <a:p>
            <a:r>
              <a:rPr lang="en-GB" sz="3600" b="1" dirty="0">
                <a:solidFill>
                  <a:schemeClr val="bg1"/>
                </a:solidFill>
              </a:rPr>
              <a:t>Tasks – Prior to the day</a:t>
            </a:r>
            <a:br>
              <a:rPr lang="en-GB" b="1" dirty="0">
                <a:solidFill>
                  <a:schemeClr val="bg1"/>
                </a:solidFill>
              </a:rPr>
            </a:br>
            <a:endParaRPr lang="en-GB"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p:txBody>
          <a:bodyPr/>
          <a:lstStyle/>
          <a:p>
            <a:r>
              <a:rPr lang="en-GB" dirty="0"/>
              <a:t>Recruit officials</a:t>
            </a:r>
          </a:p>
          <a:p>
            <a:r>
              <a:rPr lang="en-GB" dirty="0"/>
              <a:t>Liaise with MM re timetable</a:t>
            </a:r>
          </a:p>
          <a:p>
            <a:r>
              <a:rPr lang="en-GB" dirty="0"/>
              <a:t>Agree standards / number</a:t>
            </a:r>
            <a:r>
              <a:rPr lang="en-GB" baseline="30000" dirty="0"/>
              <a:t> </a:t>
            </a:r>
            <a:r>
              <a:rPr lang="en-GB" dirty="0"/>
              <a:t>of attempts / ties etc</a:t>
            </a:r>
            <a:endParaRPr lang="en-GB" baseline="30000" dirty="0"/>
          </a:p>
          <a:p>
            <a:r>
              <a:rPr lang="en-GB" dirty="0"/>
              <a:t>Plan scope of checks on personal implements</a:t>
            </a:r>
          </a:p>
        </p:txBody>
      </p:sp>
      <p:sp>
        <p:nvSpPr>
          <p:cNvPr id="4" name="Content Placeholder 3">
            <a:extLst>
              <a:ext uri="{FF2B5EF4-FFF2-40B4-BE49-F238E27FC236}">
                <a16:creationId xmlns:a16="http://schemas.microsoft.com/office/drawing/2014/main" id="{5BC6E739-0A74-40D3-A0A3-85162A74200C}"/>
              </a:ext>
            </a:extLst>
          </p:cNvPr>
          <p:cNvSpPr>
            <a:spLocks noGrp="1"/>
          </p:cNvSpPr>
          <p:nvPr>
            <p:ph sz="half" idx="2"/>
          </p:nvPr>
        </p:nvSpPr>
        <p:spPr/>
        <p:txBody>
          <a:bodyPr/>
          <a:lstStyle/>
          <a:p>
            <a:r>
              <a:rPr lang="en-GB" dirty="0"/>
              <a:t>Create officials’ duty sheet*</a:t>
            </a:r>
          </a:p>
          <a:p>
            <a:r>
              <a:rPr lang="en-GB" dirty="0"/>
              <a:t>Create signing-in sheet</a:t>
            </a:r>
          </a:p>
          <a:p>
            <a:r>
              <a:rPr lang="en-GB" dirty="0"/>
              <a:t>Check all areas / equipment*</a:t>
            </a:r>
          </a:p>
          <a:p>
            <a:r>
              <a:rPr lang="en-GB" dirty="0"/>
              <a:t>Create script for announcer</a:t>
            </a:r>
          </a:p>
          <a:p>
            <a:r>
              <a:rPr lang="en-GB" dirty="0"/>
              <a:t>Prepare field cards</a:t>
            </a:r>
          </a:p>
          <a:p>
            <a:endParaRPr lang="en-GB" dirty="0"/>
          </a:p>
        </p:txBody>
      </p:sp>
      <p:pic>
        <p:nvPicPr>
          <p:cNvPr id="9" name="Picture 2">
            <a:extLst>
              <a:ext uri="{FF2B5EF4-FFF2-40B4-BE49-F238E27FC236}">
                <a16:creationId xmlns:a16="http://schemas.microsoft.com/office/drawing/2014/main" id="{E3C1A532-2F4F-4CD0-A1E8-EB12EA2D1FAA}"/>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131" y="1894114"/>
            <a:ext cx="6153452" cy="49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73099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lstStyle/>
          <a:p>
            <a:r>
              <a:rPr lang="en-GB" sz="3600" b="1" dirty="0">
                <a:solidFill>
                  <a:schemeClr val="bg1"/>
                </a:solidFill>
              </a:rPr>
              <a:t>Tasks – On the day </a:t>
            </a:r>
            <a:r>
              <a:rPr lang="en-GB" sz="2800" b="1" dirty="0">
                <a:solidFill>
                  <a:schemeClr val="bg1"/>
                </a:solidFill>
              </a:rPr>
              <a:t>(before first event)</a:t>
            </a:r>
            <a:br>
              <a:rPr lang="en-GB" b="1" dirty="0">
                <a:solidFill>
                  <a:schemeClr val="bg1"/>
                </a:solidFill>
              </a:rPr>
            </a:br>
            <a:endParaRPr lang="en-GB"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a:xfrm>
            <a:off x="838200" y="2464833"/>
            <a:ext cx="6405282" cy="3712129"/>
          </a:xfrm>
        </p:spPr>
        <p:txBody>
          <a:bodyPr/>
          <a:lstStyle/>
          <a:p>
            <a:r>
              <a:rPr lang="en-GB" dirty="0"/>
              <a:t>Arrive early!</a:t>
            </a:r>
          </a:p>
          <a:p>
            <a:r>
              <a:rPr lang="en-GB" dirty="0"/>
              <a:t>Check all areas / barriers</a:t>
            </a:r>
          </a:p>
          <a:p>
            <a:r>
              <a:rPr lang="en-GB" dirty="0"/>
              <a:t>Check all equipment / implements</a:t>
            </a:r>
          </a:p>
          <a:p>
            <a:r>
              <a:rPr lang="en-GB" dirty="0"/>
              <a:t>Liaise with First Aiders</a:t>
            </a:r>
          </a:p>
          <a:p>
            <a:r>
              <a:rPr lang="en-GB" dirty="0"/>
              <a:t>Distribute duty sheet</a:t>
            </a:r>
          </a:p>
          <a:p>
            <a:r>
              <a:rPr lang="en-GB" dirty="0"/>
              <a:t>Brief officials (sun/noise)*</a:t>
            </a:r>
          </a:p>
        </p:txBody>
      </p:sp>
      <p:pic>
        <p:nvPicPr>
          <p:cNvPr id="1026" name="Picture 2" descr="adidas Originals Stan Smith">
            <a:extLst>
              <a:ext uri="{FF2B5EF4-FFF2-40B4-BE49-F238E27FC236}">
                <a16:creationId xmlns:a16="http://schemas.microsoft.com/office/drawing/2014/main" id="{BE18B7B2-FD90-4FA4-ACA3-DCFA958009C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9091749" y="2393433"/>
            <a:ext cx="2659860" cy="138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106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lstStyle/>
          <a:p>
            <a:r>
              <a:rPr lang="en-GB" sz="3600" b="1" dirty="0">
                <a:solidFill>
                  <a:schemeClr val="bg1"/>
                </a:solidFill>
              </a:rPr>
              <a:t>Tasks – On the day </a:t>
            </a:r>
            <a:r>
              <a:rPr lang="en-GB" sz="2800" b="1" dirty="0">
                <a:solidFill>
                  <a:schemeClr val="bg1"/>
                </a:solidFill>
              </a:rPr>
              <a:t>(before first event)</a:t>
            </a:r>
            <a:br>
              <a:rPr lang="en-GB" b="1" dirty="0">
                <a:solidFill>
                  <a:schemeClr val="bg1"/>
                </a:solidFill>
              </a:rPr>
            </a:br>
            <a:endParaRPr lang="en-GB"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a:xfrm>
            <a:off x="838200" y="2464833"/>
            <a:ext cx="6405282" cy="3712129"/>
          </a:xfrm>
        </p:spPr>
        <p:txBody>
          <a:bodyPr/>
          <a:lstStyle/>
          <a:p>
            <a:r>
              <a:rPr lang="en-GB" dirty="0"/>
              <a:t>Arrive early!</a:t>
            </a:r>
          </a:p>
          <a:p>
            <a:r>
              <a:rPr lang="en-GB" dirty="0"/>
              <a:t>Check all areas / barriers</a:t>
            </a:r>
          </a:p>
          <a:p>
            <a:r>
              <a:rPr lang="en-GB" dirty="0"/>
              <a:t>Check all equipment / implements</a:t>
            </a:r>
          </a:p>
          <a:p>
            <a:r>
              <a:rPr lang="en-GB" dirty="0"/>
              <a:t>Liaise with First Aiders</a:t>
            </a:r>
          </a:p>
          <a:p>
            <a:r>
              <a:rPr lang="en-GB" dirty="0"/>
              <a:t>Distribute duty sheet</a:t>
            </a:r>
          </a:p>
          <a:p>
            <a:r>
              <a:rPr lang="en-GB" dirty="0"/>
              <a:t>Brief officials (sun/noise)*</a:t>
            </a:r>
          </a:p>
        </p:txBody>
      </p:sp>
      <p:pic>
        <p:nvPicPr>
          <p:cNvPr id="5" name="Picture 4">
            <a:extLst>
              <a:ext uri="{FF2B5EF4-FFF2-40B4-BE49-F238E27FC236}">
                <a16:creationId xmlns:a16="http://schemas.microsoft.com/office/drawing/2014/main" id="{E810999C-7C1E-4D20-A479-320580557F5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597"/>
            <a:ext cx="12192000" cy="6855398"/>
          </a:xfrm>
          <a:prstGeom prst="rect">
            <a:avLst/>
          </a:prstGeom>
        </p:spPr>
      </p:pic>
    </p:spTree>
    <p:extLst>
      <p:ext uri="{BB962C8B-B14F-4D97-AF65-F5344CB8AC3E}">
        <p14:creationId xmlns:p14="http://schemas.microsoft.com/office/powerpoint/2010/main" val="42227857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normAutofit/>
          </a:bodyPr>
          <a:lstStyle/>
          <a:p>
            <a:r>
              <a:rPr lang="en-GB" sz="3600" b="1" dirty="0">
                <a:solidFill>
                  <a:schemeClr val="bg1"/>
                </a:solidFill>
              </a:rPr>
              <a:t>Tasks – During the meeting</a:t>
            </a:r>
            <a:endParaRPr lang="en-GB" sz="5400"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p:txBody>
          <a:bodyPr>
            <a:normAutofit/>
          </a:bodyPr>
          <a:lstStyle/>
          <a:p>
            <a:r>
              <a:rPr lang="en-GB" dirty="0"/>
              <a:t>Monitor all events</a:t>
            </a:r>
          </a:p>
          <a:p>
            <a:r>
              <a:rPr lang="en-GB" dirty="0"/>
              <a:t>Check that all officials are coping (+ taking breaks)</a:t>
            </a:r>
          </a:p>
          <a:p>
            <a:r>
              <a:rPr lang="en-GB" dirty="0"/>
              <a:t>Deal with any delays</a:t>
            </a:r>
          </a:p>
          <a:p>
            <a:r>
              <a:rPr lang="en-GB" dirty="0"/>
              <a:t>Deal with any problems</a:t>
            </a:r>
          </a:p>
          <a:p>
            <a:r>
              <a:rPr lang="en-GB" dirty="0"/>
              <a:t>Collect and check all results</a:t>
            </a:r>
          </a:p>
        </p:txBody>
      </p:sp>
      <p:sp>
        <p:nvSpPr>
          <p:cNvPr id="4" name="Content Placeholder 3">
            <a:extLst>
              <a:ext uri="{FF2B5EF4-FFF2-40B4-BE49-F238E27FC236}">
                <a16:creationId xmlns:a16="http://schemas.microsoft.com/office/drawing/2014/main" id="{5BC6E739-0A74-40D3-A0A3-85162A74200C}"/>
              </a:ext>
            </a:extLst>
          </p:cNvPr>
          <p:cNvSpPr>
            <a:spLocks noGrp="1"/>
          </p:cNvSpPr>
          <p:nvPr>
            <p:ph sz="half" idx="2"/>
          </p:nvPr>
        </p:nvSpPr>
        <p:spPr/>
        <p:txBody>
          <a:bodyPr>
            <a:normAutofit/>
          </a:bodyPr>
          <a:lstStyle/>
          <a:p>
            <a:r>
              <a:rPr lang="en-GB" dirty="0"/>
              <a:t>Log actual start and finish times for each event</a:t>
            </a:r>
          </a:p>
          <a:p>
            <a:r>
              <a:rPr lang="en-GB" dirty="0"/>
              <a:t>Make notes for any reports on officials</a:t>
            </a:r>
          </a:p>
          <a:p>
            <a:r>
              <a:rPr lang="en-GB" dirty="0"/>
              <a:t>Check measurement of any records + paperwork</a:t>
            </a:r>
          </a:p>
        </p:txBody>
      </p:sp>
    </p:spTree>
    <p:extLst>
      <p:ext uri="{BB962C8B-B14F-4D97-AF65-F5344CB8AC3E}">
        <p14:creationId xmlns:p14="http://schemas.microsoft.com/office/powerpoint/2010/main" val="247162801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5BD4-11B1-470B-B250-2B6C37FA576E}"/>
              </a:ext>
            </a:extLst>
          </p:cNvPr>
          <p:cNvSpPr>
            <a:spLocks noGrp="1"/>
          </p:cNvSpPr>
          <p:nvPr>
            <p:ph type="title"/>
          </p:nvPr>
        </p:nvSpPr>
        <p:spPr/>
        <p:txBody>
          <a:bodyPr>
            <a:normAutofit/>
          </a:bodyPr>
          <a:lstStyle/>
          <a:p>
            <a:r>
              <a:rPr lang="en-GB" sz="3600" b="1" dirty="0">
                <a:solidFill>
                  <a:schemeClr val="bg1"/>
                </a:solidFill>
              </a:rPr>
              <a:t>Tasks – After the meeting</a:t>
            </a:r>
            <a:endParaRPr lang="en-GB" sz="5400" dirty="0"/>
          </a:p>
        </p:txBody>
      </p:sp>
      <p:sp>
        <p:nvSpPr>
          <p:cNvPr id="3" name="Content Placeholder 2">
            <a:extLst>
              <a:ext uri="{FF2B5EF4-FFF2-40B4-BE49-F238E27FC236}">
                <a16:creationId xmlns:a16="http://schemas.microsoft.com/office/drawing/2014/main" id="{96803F9B-4508-4909-872B-AA39324534FE}"/>
              </a:ext>
            </a:extLst>
          </p:cNvPr>
          <p:cNvSpPr>
            <a:spLocks noGrp="1"/>
          </p:cNvSpPr>
          <p:nvPr>
            <p:ph sz="half" idx="1"/>
          </p:nvPr>
        </p:nvSpPr>
        <p:spPr>
          <a:xfrm>
            <a:off x="838200" y="2464833"/>
            <a:ext cx="6934200" cy="3712129"/>
          </a:xfrm>
        </p:spPr>
        <p:txBody>
          <a:bodyPr>
            <a:normAutofit/>
          </a:bodyPr>
          <a:lstStyle/>
          <a:p>
            <a:r>
              <a:rPr lang="en-GB" dirty="0"/>
              <a:t>Clear everything away</a:t>
            </a:r>
          </a:p>
          <a:p>
            <a:r>
              <a:rPr lang="en-GB" dirty="0"/>
              <a:t>Note any problems / issues for the future</a:t>
            </a:r>
          </a:p>
          <a:p>
            <a:r>
              <a:rPr lang="en-GB" dirty="0"/>
              <a:t>Complete reports and </a:t>
            </a:r>
            <a:r>
              <a:rPr lang="en-GB" dirty="0" err="1"/>
              <a:t>RoE</a:t>
            </a:r>
            <a:endParaRPr lang="en-GB" dirty="0"/>
          </a:p>
        </p:txBody>
      </p:sp>
    </p:spTree>
    <p:extLst>
      <p:ext uri="{BB962C8B-B14F-4D97-AF65-F5344CB8AC3E}">
        <p14:creationId xmlns:p14="http://schemas.microsoft.com/office/powerpoint/2010/main" val="113356196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82704-4DCA-4B25-9335-38F5AFD4A576}"/>
              </a:ext>
            </a:extLst>
          </p:cNvPr>
          <p:cNvSpPr txBox="1"/>
          <p:nvPr/>
        </p:nvSpPr>
        <p:spPr>
          <a:xfrm>
            <a:off x="0" y="5717458"/>
            <a:ext cx="12477135" cy="114054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3149ADF2-EFBE-4D11-9A9F-2A26259629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25755" y="5717458"/>
            <a:ext cx="2066245" cy="826498"/>
          </a:xfrm>
          <a:prstGeom prst="rect">
            <a:avLst/>
          </a:prstGeom>
        </p:spPr>
      </p:pic>
      <p:sp>
        <p:nvSpPr>
          <p:cNvPr id="3" name="TextBox 2">
            <a:extLst>
              <a:ext uri="{FF2B5EF4-FFF2-40B4-BE49-F238E27FC236}">
                <a16:creationId xmlns:a16="http://schemas.microsoft.com/office/drawing/2014/main" id="{AED105EA-F7E3-412F-8438-1B5C3128F79F}"/>
              </a:ext>
            </a:extLst>
          </p:cNvPr>
          <p:cNvSpPr txBox="1"/>
          <p:nvPr/>
        </p:nvSpPr>
        <p:spPr>
          <a:xfrm>
            <a:off x="177553" y="1576497"/>
            <a:ext cx="10670960" cy="1877437"/>
          </a:xfrm>
          <a:prstGeom prst="rect">
            <a:avLst/>
          </a:prstGeom>
          <a:noFill/>
        </p:spPr>
        <p:txBody>
          <a:bodyPr wrap="square" rtlCol="0">
            <a:spAutoFit/>
          </a:bodyPr>
          <a:lstStyle/>
          <a:p>
            <a:endParaRPr lang="en-GB" dirty="0"/>
          </a:p>
          <a:p>
            <a:endParaRPr lang="en-GB" dirty="0"/>
          </a:p>
          <a:p>
            <a:r>
              <a:rPr lang="en-GB" sz="4000" b="1" dirty="0">
                <a:solidFill>
                  <a:schemeClr val="bg1"/>
                </a:solidFill>
              </a:rPr>
              <a:t>What can possibly </a:t>
            </a:r>
            <a:br>
              <a:rPr lang="en-GB" sz="4000" b="1" dirty="0">
                <a:solidFill>
                  <a:schemeClr val="bg1"/>
                </a:solidFill>
              </a:rPr>
            </a:br>
            <a:r>
              <a:rPr lang="en-GB" sz="4000" b="1" dirty="0">
                <a:solidFill>
                  <a:schemeClr val="bg1"/>
                </a:solidFill>
              </a:rPr>
              <a:t>go wrong…?</a:t>
            </a:r>
          </a:p>
        </p:txBody>
      </p:sp>
      <p:sp>
        <p:nvSpPr>
          <p:cNvPr id="5" name="Speech Bubble: Rectangle with Corners Rounded 4">
            <a:extLst>
              <a:ext uri="{FF2B5EF4-FFF2-40B4-BE49-F238E27FC236}">
                <a16:creationId xmlns:a16="http://schemas.microsoft.com/office/drawing/2014/main" id="{E17A9A26-FFE1-499B-BD1C-FCE5823A0A0A}"/>
              </a:ext>
            </a:extLst>
          </p:cNvPr>
          <p:cNvSpPr/>
          <p:nvPr/>
        </p:nvSpPr>
        <p:spPr>
          <a:xfrm>
            <a:off x="9512300" y="304800"/>
            <a:ext cx="2159000" cy="1447800"/>
          </a:xfrm>
          <a:prstGeom prst="wedgeRoundRectCallout">
            <a:avLst>
              <a:gd name="adj1" fmla="val -63828"/>
              <a:gd name="adj2" fmla="val 68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 handful of examples from recent years</a:t>
            </a:r>
          </a:p>
        </p:txBody>
      </p:sp>
    </p:spTree>
    <p:extLst>
      <p:ext uri="{BB962C8B-B14F-4D97-AF65-F5344CB8AC3E}">
        <p14:creationId xmlns:p14="http://schemas.microsoft.com/office/powerpoint/2010/main" val="297048011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6878-5E1C-4A84-8ACE-0026FBECC312}"/>
              </a:ext>
            </a:extLst>
          </p:cNvPr>
          <p:cNvSpPr>
            <a:spLocks noGrp="1"/>
          </p:cNvSpPr>
          <p:nvPr>
            <p:ph type="title"/>
          </p:nvPr>
        </p:nvSpPr>
        <p:spPr/>
        <p:txBody>
          <a:bodyPr>
            <a:normAutofit/>
          </a:bodyPr>
          <a:lstStyle/>
          <a:p>
            <a:r>
              <a:rPr lang="en-GB" sz="4000" b="1" dirty="0"/>
              <a:t>County Schools CE Championship (April)</a:t>
            </a:r>
          </a:p>
        </p:txBody>
      </p:sp>
      <p:sp>
        <p:nvSpPr>
          <p:cNvPr id="3" name="Content Placeholder 2">
            <a:extLst>
              <a:ext uri="{FF2B5EF4-FFF2-40B4-BE49-F238E27FC236}">
                <a16:creationId xmlns:a16="http://schemas.microsoft.com/office/drawing/2014/main" id="{9336674E-677E-4B9C-B2C7-3283B42AA4FC}"/>
              </a:ext>
            </a:extLst>
          </p:cNvPr>
          <p:cNvSpPr>
            <a:spLocks noGrp="1"/>
          </p:cNvSpPr>
          <p:nvPr>
            <p:ph sz="half" idx="1"/>
          </p:nvPr>
        </p:nvSpPr>
        <p:spPr>
          <a:xfrm>
            <a:off x="838200" y="2464833"/>
            <a:ext cx="6816634" cy="3712129"/>
          </a:xfrm>
        </p:spPr>
        <p:txBody>
          <a:bodyPr/>
          <a:lstStyle/>
          <a:p>
            <a:r>
              <a:rPr lang="en-GB" dirty="0"/>
              <a:t>Temp 4</a:t>
            </a:r>
            <a:r>
              <a:rPr lang="en-GB" baseline="30000" dirty="0"/>
              <a:t>o</a:t>
            </a:r>
            <a:r>
              <a:rPr lang="en-GB" dirty="0"/>
              <a:t> C</a:t>
            </a:r>
          </a:p>
          <a:p>
            <a:r>
              <a:rPr lang="en-GB" dirty="0"/>
              <a:t>Wind SE gusting to 25 mph</a:t>
            </a:r>
          </a:p>
          <a:p>
            <a:r>
              <a:rPr lang="en-GB" dirty="0"/>
              <a:t>Hail showers</a:t>
            </a:r>
          </a:p>
          <a:p>
            <a:endParaRPr lang="en-GB" dirty="0"/>
          </a:p>
          <a:p>
            <a:pPr marL="0" indent="0">
              <a:buNone/>
            </a:pPr>
            <a:r>
              <a:rPr lang="en-GB" dirty="0"/>
              <a:t>Owing to deteriorating weather, you’re concerned about the safety of running </a:t>
            </a:r>
            <a:br>
              <a:rPr lang="en-GB" dirty="0"/>
            </a:br>
            <a:r>
              <a:rPr lang="en-GB" dirty="0"/>
              <a:t>the Junior and Inter Girls’ HJ</a:t>
            </a:r>
          </a:p>
        </p:txBody>
      </p:sp>
      <p:sp>
        <p:nvSpPr>
          <p:cNvPr id="4" name="Content Placeholder 3">
            <a:extLst>
              <a:ext uri="{FF2B5EF4-FFF2-40B4-BE49-F238E27FC236}">
                <a16:creationId xmlns:a16="http://schemas.microsoft.com/office/drawing/2014/main" id="{0765CF61-EEA2-4B84-9320-60E4BA015952}"/>
              </a:ext>
            </a:extLst>
          </p:cNvPr>
          <p:cNvSpPr>
            <a:spLocks noGrp="1"/>
          </p:cNvSpPr>
          <p:nvPr>
            <p:ph sz="half" idx="2"/>
          </p:nvPr>
        </p:nvSpPr>
        <p:spPr>
          <a:xfrm>
            <a:off x="8856617" y="2766219"/>
            <a:ext cx="2497183" cy="3253896"/>
          </a:xfrm>
        </p:spPr>
        <p:txBody>
          <a:bodyPr/>
          <a:lstStyle/>
          <a:p>
            <a:pPr marL="0" indent="0">
              <a:buNone/>
            </a:pPr>
            <a:endParaRPr lang="en-GB" dirty="0"/>
          </a:p>
          <a:p>
            <a:pPr marL="0" indent="0">
              <a:buNone/>
            </a:pPr>
            <a:endParaRPr lang="en-GB" dirty="0"/>
          </a:p>
          <a:p>
            <a:pPr marL="0" indent="0">
              <a:buNone/>
            </a:pPr>
            <a:r>
              <a:rPr lang="en-GB" dirty="0"/>
              <a:t>Options: </a:t>
            </a:r>
          </a:p>
          <a:p>
            <a:pPr marL="514350" indent="-514350">
              <a:buFont typeface="+mj-lt"/>
              <a:buAutoNum type="alphaLcParenR"/>
            </a:pPr>
            <a:r>
              <a:rPr lang="en-GB" dirty="0"/>
              <a:t>Go ahead</a:t>
            </a:r>
          </a:p>
          <a:p>
            <a:pPr marL="514350" indent="-514350">
              <a:buFont typeface="+mj-lt"/>
              <a:buAutoNum type="alphaLcParenR"/>
            </a:pPr>
            <a:r>
              <a:rPr lang="en-GB" dirty="0"/>
              <a:t>Postpone</a:t>
            </a:r>
          </a:p>
          <a:p>
            <a:pPr marL="514350" indent="-514350">
              <a:buFont typeface="+mj-lt"/>
              <a:buAutoNum type="alphaLcParenR"/>
            </a:pPr>
            <a:r>
              <a:rPr lang="en-GB" dirty="0"/>
              <a:t>Cancel</a:t>
            </a:r>
          </a:p>
        </p:txBody>
      </p:sp>
    </p:spTree>
    <p:extLst>
      <p:ext uri="{BB962C8B-B14F-4D97-AF65-F5344CB8AC3E}">
        <p14:creationId xmlns:p14="http://schemas.microsoft.com/office/powerpoint/2010/main" val="287656857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82704-4DCA-4B25-9335-38F5AFD4A576}"/>
              </a:ext>
            </a:extLst>
          </p:cNvPr>
          <p:cNvSpPr txBox="1"/>
          <p:nvPr/>
        </p:nvSpPr>
        <p:spPr>
          <a:xfrm>
            <a:off x="0" y="5717458"/>
            <a:ext cx="12477135" cy="114054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3149ADF2-EFBE-4D11-9A9F-2A26259629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25755" y="5717458"/>
            <a:ext cx="2066245" cy="826498"/>
          </a:xfrm>
          <a:prstGeom prst="rect">
            <a:avLst/>
          </a:prstGeom>
        </p:spPr>
      </p:pic>
      <p:sp>
        <p:nvSpPr>
          <p:cNvPr id="3" name="TextBox 2">
            <a:extLst>
              <a:ext uri="{FF2B5EF4-FFF2-40B4-BE49-F238E27FC236}">
                <a16:creationId xmlns:a16="http://schemas.microsoft.com/office/drawing/2014/main" id="{AED105EA-F7E3-412F-8438-1B5C3128F79F}"/>
              </a:ext>
            </a:extLst>
          </p:cNvPr>
          <p:cNvSpPr txBox="1"/>
          <p:nvPr/>
        </p:nvSpPr>
        <p:spPr>
          <a:xfrm>
            <a:off x="177553" y="1576497"/>
            <a:ext cx="10670960" cy="3293209"/>
          </a:xfrm>
          <a:prstGeom prst="rect">
            <a:avLst/>
          </a:prstGeom>
          <a:noFill/>
        </p:spPr>
        <p:txBody>
          <a:bodyPr wrap="square" rtlCol="0">
            <a:spAutoFit/>
          </a:bodyPr>
          <a:lstStyle/>
          <a:p>
            <a:endParaRPr lang="en-GB" dirty="0"/>
          </a:p>
          <a:p>
            <a:endParaRPr lang="en-GB" dirty="0"/>
          </a:p>
          <a:p>
            <a:r>
              <a:rPr lang="en-GB" sz="3200" b="1" dirty="0">
                <a:solidFill>
                  <a:schemeClr val="bg1"/>
                </a:solidFill>
                <a:latin typeface="Arial" panose="020B0604020202020204" pitchFamily="34" charset="0"/>
                <a:cs typeface="Arial" panose="020B0604020202020204" pitchFamily="34" charset="0"/>
              </a:rPr>
              <a:t>What we aim to cover:</a:t>
            </a:r>
          </a:p>
          <a:p>
            <a:pPr lvl="2"/>
            <a:r>
              <a:rPr lang="en-GB" sz="2800" b="1" dirty="0">
                <a:solidFill>
                  <a:schemeClr val="bg1"/>
                </a:solidFill>
                <a:latin typeface="Arial" panose="020B0604020202020204" pitchFamily="34" charset="0"/>
                <a:cs typeface="Arial" panose="020B0604020202020204" pitchFamily="34" charset="0"/>
              </a:rPr>
              <a:t>Some definitions</a:t>
            </a:r>
          </a:p>
          <a:p>
            <a:pPr lvl="2"/>
            <a:r>
              <a:rPr lang="en-GB" sz="2800" b="1" dirty="0">
                <a:solidFill>
                  <a:schemeClr val="bg1"/>
                </a:solidFill>
                <a:latin typeface="Arial" panose="020B0604020202020204" pitchFamily="34" charset="0"/>
                <a:cs typeface="Arial" panose="020B0604020202020204" pitchFamily="34" charset="0"/>
              </a:rPr>
              <a:t>Accountability</a:t>
            </a:r>
          </a:p>
          <a:p>
            <a:pPr lvl="2"/>
            <a:r>
              <a:rPr lang="en-GB" sz="2800" b="1" dirty="0">
                <a:solidFill>
                  <a:schemeClr val="bg1"/>
                </a:solidFill>
                <a:latin typeface="Arial" panose="020B0604020202020204" pitchFamily="34" charset="0"/>
                <a:cs typeface="Arial" panose="020B0604020202020204" pitchFamily="34" charset="0"/>
              </a:rPr>
              <a:t>Roles – National vs Local</a:t>
            </a:r>
          </a:p>
          <a:p>
            <a:pPr lvl="2"/>
            <a:r>
              <a:rPr lang="en-GB" sz="2800" b="1" dirty="0">
                <a:solidFill>
                  <a:schemeClr val="bg1"/>
                </a:solidFill>
                <a:latin typeface="Arial" panose="020B0604020202020204" pitchFamily="34" charset="0"/>
                <a:cs typeface="Arial" panose="020B0604020202020204" pitchFamily="34" charset="0"/>
              </a:rPr>
              <a:t>Tasks – before, during and after the meeting</a:t>
            </a:r>
          </a:p>
          <a:p>
            <a:pPr lvl="2"/>
            <a:r>
              <a:rPr lang="en-GB" sz="2800" b="1" dirty="0">
                <a:solidFill>
                  <a:schemeClr val="bg1"/>
                </a:solidFill>
                <a:latin typeface="Arial" panose="020B0604020202020204" pitchFamily="34" charset="0"/>
                <a:cs typeface="Arial" panose="020B0604020202020204" pitchFamily="34" charset="0"/>
              </a:rPr>
              <a:t>What can possibly go wrong…? (three scenarios)</a:t>
            </a:r>
          </a:p>
        </p:txBody>
      </p:sp>
      <p:sp>
        <p:nvSpPr>
          <p:cNvPr id="2" name="Speech Bubble: Rectangle with Corners Rounded 1">
            <a:extLst>
              <a:ext uri="{FF2B5EF4-FFF2-40B4-BE49-F238E27FC236}">
                <a16:creationId xmlns:a16="http://schemas.microsoft.com/office/drawing/2014/main" id="{75C0EBD8-0D0F-4BE9-B496-9D7828543208}"/>
              </a:ext>
            </a:extLst>
          </p:cNvPr>
          <p:cNvSpPr/>
          <p:nvPr/>
        </p:nvSpPr>
        <p:spPr>
          <a:xfrm>
            <a:off x="8890000" y="1104900"/>
            <a:ext cx="2806700" cy="23241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Please write any questions in your chat box and we’ll aim to deal with them as we go</a:t>
            </a:r>
          </a:p>
        </p:txBody>
      </p:sp>
    </p:spTree>
    <p:extLst>
      <p:ext uri="{BB962C8B-B14F-4D97-AF65-F5344CB8AC3E}">
        <p14:creationId xmlns:p14="http://schemas.microsoft.com/office/powerpoint/2010/main" val="118010952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6878-5E1C-4A84-8ACE-0026FBECC312}"/>
              </a:ext>
            </a:extLst>
          </p:cNvPr>
          <p:cNvSpPr>
            <a:spLocks noGrp="1"/>
          </p:cNvSpPr>
          <p:nvPr>
            <p:ph type="title"/>
          </p:nvPr>
        </p:nvSpPr>
        <p:spPr/>
        <p:txBody>
          <a:bodyPr>
            <a:normAutofit/>
          </a:bodyPr>
          <a:lstStyle/>
          <a:p>
            <a:r>
              <a:rPr lang="en-GB" sz="4000" b="1" dirty="0"/>
              <a:t>Lower Age Group YDL meeting</a:t>
            </a:r>
          </a:p>
        </p:txBody>
      </p:sp>
      <p:sp>
        <p:nvSpPr>
          <p:cNvPr id="3" name="Content Placeholder 2">
            <a:extLst>
              <a:ext uri="{FF2B5EF4-FFF2-40B4-BE49-F238E27FC236}">
                <a16:creationId xmlns:a16="http://schemas.microsoft.com/office/drawing/2014/main" id="{9336674E-677E-4B9C-B2C7-3283B42AA4FC}"/>
              </a:ext>
            </a:extLst>
          </p:cNvPr>
          <p:cNvSpPr>
            <a:spLocks noGrp="1"/>
          </p:cNvSpPr>
          <p:nvPr>
            <p:ph sz="half" idx="1"/>
          </p:nvPr>
        </p:nvSpPr>
        <p:spPr>
          <a:xfrm>
            <a:off x="838200" y="2464832"/>
            <a:ext cx="8054788" cy="4007685"/>
          </a:xfrm>
        </p:spPr>
        <p:txBody>
          <a:bodyPr>
            <a:normAutofit/>
          </a:bodyPr>
          <a:lstStyle/>
          <a:p>
            <a:pPr marL="0" indent="0">
              <a:buNone/>
            </a:pPr>
            <a:r>
              <a:rPr lang="en-GB" dirty="0"/>
              <a:t>Venue in country park with trees around perimeter. Final meeting before track re-laid and clubhouse rebuilt; local authority has not power-washed track or runways.</a:t>
            </a:r>
          </a:p>
          <a:p>
            <a:pPr marL="0" indent="0">
              <a:buNone/>
            </a:pPr>
            <a:endParaRPr lang="en-GB" dirty="0"/>
          </a:p>
          <a:p>
            <a:pPr marL="0" indent="0">
              <a:buNone/>
            </a:pPr>
            <a:r>
              <a:rPr lang="en-GB" dirty="0"/>
              <a:t>After earlier rainfall, weather is overcast but dry. During warm-up, an athlete slips on the javelin runway and sustains a minor injury. The lead official asks for your advice.</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E608CAFF-998D-4A4B-9D5E-0240B0AC13BD}"/>
              </a:ext>
            </a:extLst>
          </p:cNvPr>
          <p:cNvSpPr txBox="1"/>
          <p:nvPr/>
        </p:nvSpPr>
        <p:spPr>
          <a:xfrm>
            <a:off x="9395012" y="4105835"/>
            <a:ext cx="2284600" cy="1815882"/>
          </a:xfrm>
          <a:prstGeom prst="rect">
            <a:avLst/>
          </a:prstGeom>
          <a:noFill/>
        </p:spPr>
        <p:txBody>
          <a:bodyPr wrap="none" rtlCol="0">
            <a:spAutoFit/>
          </a:bodyPr>
          <a:lstStyle/>
          <a:p>
            <a:r>
              <a:rPr lang="en-GB" sz="2800" dirty="0">
                <a:solidFill>
                  <a:schemeClr val="bg1"/>
                </a:solidFill>
                <a:latin typeface="Arial" panose="020B0604020202020204" pitchFamily="34" charset="0"/>
                <a:cs typeface="Arial" panose="020B0604020202020204" pitchFamily="34" charset="0"/>
              </a:rPr>
              <a:t>Options: </a:t>
            </a:r>
          </a:p>
          <a:p>
            <a:pPr marL="514350" indent="-514350">
              <a:buFont typeface="+mj-lt"/>
              <a:buAutoNum type="alphaLcParenR"/>
            </a:pPr>
            <a:r>
              <a:rPr lang="en-GB" sz="2800" dirty="0">
                <a:solidFill>
                  <a:schemeClr val="bg1"/>
                </a:solidFill>
                <a:latin typeface="Arial" panose="020B0604020202020204" pitchFamily="34" charset="0"/>
                <a:cs typeface="Arial" panose="020B0604020202020204" pitchFamily="34" charset="0"/>
              </a:rPr>
              <a:t>Go ahead</a:t>
            </a:r>
          </a:p>
          <a:p>
            <a:pPr marL="514350" indent="-514350">
              <a:buFont typeface="+mj-lt"/>
              <a:buAutoNum type="alphaLcParenR"/>
            </a:pPr>
            <a:r>
              <a:rPr lang="en-GB" sz="2800" dirty="0">
                <a:solidFill>
                  <a:schemeClr val="bg1"/>
                </a:solidFill>
                <a:latin typeface="Arial" panose="020B0604020202020204" pitchFamily="34" charset="0"/>
                <a:cs typeface="Arial" panose="020B0604020202020204" pitchFamily="34" charset="0"/>
              </a:rPr>
              <a:t>Modify</a:t>
            </a:r>
          </a:p>
          <a:p>
            <a:pPr marL="514350" indent="-514350">
              <a:buFont typeface="+mj-lt"/>
              <a:buAutoNum type="alphaLcParenR"/>
            </a:pPr>
            <a:r>
              <a:rPr lang="en-GB" sz="2800" dirty="0">
                <a:solidFill>
                  <a:schemeClr val="bg1"/>
                </a:solidFill>
                <a:latin typeface="Arial" panose="020B0604020202020204" pitchFamily="34" charset="0"/>
                <a:cs typeface="Arial" panose="020B0604020202020204" pitchFamily="34" charset="0"/>
              </a:rPr>
              <a:t>Cancel</a:t>
            </a:r>
          </a:p>
        </p:txBody>
      </p:sp>
    </p:spTree>
    <p:extLst>
      <p:ext uri="{BB962C8B-B14F-4D97-AF65-F5344CB8AC3E}">
        <p14:creationId xmlns:p14="http://schemas.microsoft.com/office/powerpoint/2010/main" val="9265246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6878-5E1C-4A84-8ACE-0026FBECC312}"/>
              </a:ext>
            </a:extLst>
          </p:cNvPr>
          <p:cNvSpPr>
            <a:spLocks noGrp="1"/>
          </p:cNvSpPr>
          <p:nvPr>
            <p:ph type="title"/>
          </p:nvPr>
        </p:nvSpPr>
        <p:spPr/>
        <p:txBody>
          <a:bodyPr>
            <a:normAutofit/>
          </a:bodyPr>
          <a:lstStyle/>
          <a:p>
            <a:r>
              <a:rPr lang="en-GB" sz="4000" b="1" dirty="0"/>
              <a:t>County AA Championship</a:t>
            </a:r>
          </a:p>
        </p:txBody>
      </p:sp>
      <p:sp>
        <p:nvSpPr>
          <p:cNvPr id="3" name="Content Placeholder 2">
            <a:extLst>
              <a:ext uri="{FF2B5EF4-FFF2-40B4-BE49-F238E27FC236}">
                <a16:creationId xmlns:a16="http://schemas.microsoft.com/office/drawing/2014/main" id="{9336674E-677E-4B9C-B2C7-3283B42AA4FC}"/>
              </a:ext>
            </a:extLst>
          </p:cNvPr>
          <p:cNvSpPr>
            <a:spLocks noGrp="1"/>
          </p:cNvSpPr>
          <p:nvPr>
            <p:ph sz="half" idx="1"/>
          </p:nvPr>
        </p:nvSpPr>
        <p:spPr>
          <a:xfrm>
            <a:off x="838200" y="2464833"/>
            <a:ext cx="10923494" cy="3253896"/>
          </a:xfrm>
        </p:spPr>
        <p:txBody>
          <a:bodyPr>
            <a:normAutofit fontScale="92500"/>
          </a:bodyPr>
          <a:lstStyle/>
          <a:p>
            <a:pPr marL="0" indent="0">
              <a:buNone/>
            </a:pPr>
            <a:r>
              <a:rPr lang="en-GB" dirty="0"/>
              <a:t>Owing to low entries, all age groups are on one card for Men’s Hammer.</a:t>
            </a:r>
          </a:p>
          <a:p>
            <a:pPr marL="0" indent="0">
              <a:buNone/>
            </a:pPr>
            <a:endParaRPr lang="en-GB" dirty="0"/>
          </a:p>
          <a:p>
            <a:pPr marL="0" indent="0">
              <a:buNone/>
            </a:pPr>
            <a:r>
              <a:rPr lang="en-GB" dirty="0"/>
              <a:t>Part-way through Round 2, Retriever alerts Lead Official that implement just thrown is wrong weight for that age group. After discussion, it’s clear that this may not be the only time this has happened.</a:t>
            </a:r>
          </a:p>
          <a:p>
            <a:pPr marL="0" indent="0">
              <a:buNone/>
            </a:pPr>
            <a:endParaRPr lang="en-GB" dirty="0"/>
          </a:p>
          <a:p>
            <a:pPr marL="0" indent="0">
              <a:buNone/>
            </a:pPr>
            <a:r>
              <a:rPr lang="en-GB" dirty="0"/>
              <a:t>The Lead asks you what to do next. Options?</a:t>
            </a:r>
          </a:p>
        </p:txBody>
      </p:sp>
    </p:spTree>
    <p:extLst>
      <p:ext uri="{BB962C8B-B14F-4D97-AF65-F5344CB8AC3E}">
        <p14:creationId xmlns:p14="http://schemas.microsoft.com/office/powerpoint/2010/main" val="335751225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82704-4DCA-4B25-9335-38F5AFD4A576}"/>
              </a:ext>
            </a:extLst>
          </p:cNvPr>
          <p:cNvSpPr txBox="1"/>
          <p:nvPr/>
        </p:nvSpPr>
        <p:spPr>
          <a:xfrm>
            <a:off x="0" y="5717458"/>
            <a:ext cx="12477135" cy="114054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3149ADF2-EFBE-4D11-9A9F-2A26259629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25755" y="5717458"/>
            <a:ext cx="2066245" cy="826498"/>
          </a:xfrm>
          <a:prstGeom prst="rect">
            <a:avLst/>
          </a:prstGeom>
        </p:spPr>
      </p:pic>
      <p:sp>
        <p:nvSpPr>
          <p:cNvPr id="3" name="TextBox 2">
            <a:extLst>
              <a:ext uri="{FF2B5EF4-FFF2-40B4-BE49-F238E27FC236}">
                <a16:creationId xmlns:a16="http://schemas.microsoft.com/office/drawing/2014/main" id="{AED105EA-F7E3-412F-8438-1B5C3128F79F}"/>
              </a:ext>
            </a:extLst>
          </p:cNvPr>
          <p:cNvSpPr txBox="1"/>
          <p:nvPr/>
        </p:nvSpPr>
        <p:spPr>
          <a:xfrm>
            <a:off x="177553" y="1576497"/>
            <a:ext cx="10670960" cy="1261884"/>
          </a:xfrm>
          <a:prstGeom prst="rect">
            <a:avLst/>
          </a:prstGeom>
          <a:noFill/>
        </p:spPr>
        <p:txBody>
          <a:bodyPr wrap="square" rtlCol="0">
            <a:spAutoFit/>
          </a:bodyPr>
          <a:lstStyle/>
          <a:p>
            <a:endParaRPr lang="en-GB" dirty="0"/>
          </a:p>
          <a:p>
            <a:endParaRPr lang="en-GB" dirty="0"/>
          </a:p>
          <a:p>
            <a:r>
              <a:rPr lang="en-GB" sz="4000" b="1" dirty="0">
                <a:solidFill>
                  <a:schemeClr val="bg1"/>
                </a:solidFill>
                <a:latin typeface="Arial" panose="020B0604020202020204" pitchFamily="34" charset="0"/>
                <a:cs typeface="Arial" panose="020B0604020202020204" pitchFamily="34" charset="0"/>
              </a:rPr>
              <a:t>Thank you for attending.</a:t>
            </a:r>
          </a:p>
        </p:txBody>
      </p:sp>
      <p:sp>
        <p:nvSpPr>
          <p:cNvPr id="5" name="Speech Bubble: Rectangle with Corners Rounded 4">
            <a:extLst>
              <a:ext uri="{FF2B5EF4-FFF2-40B4-BE49-F238E27FC236}">
                <a16:creationId xmlns:a16="http://schemas.microsoft.com/office/drawing/2014/main" id="{3F4F6920-AB52-43F4-9FAA-1246C31357E8}"/>
              </a:ext>
            </a:extLst>
          </p:cNvPr>
          <p:cNvSpPr/>
          <p:nvPr/>
        </p:nvSpPr>
        <p:spPr>
          <a:xfrm>
            <a:off x="7978588" y="304800"/>
            <a:ext cx="3692712" cy="1703294"/>
          </a:xfrm>
          <a:prstGeom prst="wedgeRoundRectCallout">
            <a:avLst>
              <a:gd name="adj1" fmla="val -63828"/>
              <a:gd name="adj2" fmla="val 68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Enjoy your role as a Field Referee!</a:t>
            </a:r>
          </a:p>
        </p:txBody>
      </p:sp>
    </p:spTree>
    <p:extLst>
      <p:ext uri="{BB962C8B-B14F-4D97-AF65-F5344CB8AC3E}">
        <p14:creationId xmlns:p14="http://schemas.microsoft.com/office/powerpoint/2010/main" val="370100206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6878-5E1C-4A84-8ACE-0026FBECC312}"/>
              </a:ext>
            </a:extLst>
          </p:cNvPr>
          <p:cNvSpPr>
            <a:spLocks noGrp="1"/>
          </p:cNvSpPr>
          <p:nvPr>
            <p:ph type="title"/>
          </p:nvPr>
        </p:nvSpPr>
        <p:spPr>
          <a:xfrm>
            <a:off x="838199" y="1139271"/>
            <a:ext cx="11032671" cy="1325563"/>
          </a:xfrm>
        </p:spPr>
        <p:txBody>
          <a:bodyPr>
            <a:normAutofit/>
          </a:bodyPr>
          <a:lstStyle/>
          <a:p>
            <a:r>
              <a:rPr lang="en-GB" sz="4000" b="1" dirty="0"/>
              <a:t>EAP International Combined Events Meeting</a:t>
            </a:r>
          </a:p>
        </p:txBody>
      </p:sp>
      <p:sp>
        <p:nvSpPr>
          <p:cNvPr id="3" name="Content Placeholder 2">
            <a:extLst>
              <a:ext uri="{FF2B5EF4-FFF2-40B4-BE49-F238E27FC236}">
                <a16:creationId xmlns:a16="http://schemas.microsoft.com/office/drawing/2014/main" id="{9336674E-677E-4B9C-B2C7-3283B42AA4FC}"/>
              </a:ext>
            </a:extLst>
          </p:cNvPr>
          <p:cNvSpPr>
            <a:spLocks noGrp="1"/>
          </p:cNvSpPr>
          <p:nvPr>
            <p:ph sz="half" idx="1"/>
          </p:nvPr>
        </p:nvSpPr>
        <p:spPr>
          <a:xfrm>
            <a:off x="9780823" y="3005565"/>
            <a:ext cx="2307450" cy="1648866"/>
          </a:xfrm>
        </p:spPr>
        <p:txBody>
          <a:bodyPr>
            <a:normAutofit fontScale="92500"/>
          </a:bodyPr>
          <a:lstStyle/>
          <a:p>
            <a:pPr marL="0" indent="0" algn="r">
              <a:buNone/>
            </a:pPr>
            <a:r>
              <a:rPr lang="en-GB" dirty="0"/>
              <a:t>Insufficient HJ runway length for French Decathlete</a:t>
            </a:r>
          </a:p>
          <a:p>
            <a:pPr marL="0" indent="0">
              <a:buNone/>
            </a:pPr>
            <a:endParaRPr lang="en-GB" dirty="0"/>
          </a:p>
        </p:txBody>
      </p:sp>
      <p:pic>
        <p:nvPicPr>
          <p:cNvPr id="1026" name="Picture 2" descr="Hexham Track Marathon - cover image">
            <a:extLst>
              <a:ext uri="{FF2B5EF4-FFF2-40B4-BE49-F238E27FC236}">
                <a16:creationId xmlns:a16="http://schemas.microsoft.com/office/drawing/2014/main" id="{A4CDBCFC-0034-4551-A443-B305BAF154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2824843"/>
            <a:ext cx="9733394" cy="4033157"/>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AFC6B5FD-F4BB-44D0-B7A6-1BB66C56F32E}"/>
              </a:ext>
            </a:extLst>
          </p:cNvPr>
          <p:cNvSpPr/>
          <p:nvPr/>
        </p:nvSpPr>
        <p:spPr>
          <a:xfrm rot="19079058">
            <a:off x="7935686" y="4285352"/>
            <a:ext cx="1567543" cy="53884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457224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6878-5E1C-4A84-8ACE-0026FBECC312}"/>
              </a:ext>
            </a:extLst>
          </p:cNvPr>
          <p:cNvSpPr>
            <a:spLocks noGrp="1"/>
          </p:cNvSpPr>
          <p:nvPr>
            <p:ph type="title"/>
          </p:nvPr>
        </p:nvSpPr>
        <p:spPr/>
        <p:txBody>
          <a:bodyPr>
            <a:normAutofit/>
          </a:bodyPr>
          <a:lstStyle/>
          <a:p>
            <a:r>
              <a:rPr lang="en-GB" sz="4000" b="1" dirty="0"/>
              <a:t>Schools Regional CE Championship</a:t>
            </a:r>
          </a:p>
        </p:txBody>
      </p:sp>
      <p:sp>
        <p:nvSpPr>
          <p:cNvPr id="3" name="Content Placeholder 2">
            <a:extLst>
              <a:ext uri="{FF2B5EF4-FFF2-40B4-BE49-F238E27FC236}">
                <a16:creationId xmlns:a16="http://schemas.microsoft.com/office/drawing/2014/main" id="{9336674E-677E-4B9C-B2C7-3283B42AA4FC}"/>
              </a:ext>
            </a:extLst>
          </p:cNvPr>
          <p:cNvSpPr>
            <a:spLocks noGrp="1"/>
          </p:cNvSpPr>
          <p:nvPr>
            <p:ph sz="half" idx="1"/>
          </p:nvPr>
        </p:nvSpPr>
        <p:spPr>
          <a:xfrm>
            <a:off x="838200" y="2464833"/>
            <a:ext cx="10923494" cy="3253896"/>
          </a:xfrm>
        </p:spPr>
        <p:txBody>
          <a:bodyPr>
            <a:normAutofit lnSpcReduction="10000"/>
          </a:bodyPr>
          <a:lstStyle/>
          <a:p>
            <a:pPr marL="0" indent="0">
              <a:buNone/>
            </a:pPr>
            <a:r>
              <a:rPr lang="en-GB" dirty="0"/>
              <a:t>Venue had ordered new crossbars (3x HJ; 3 x PV). </a:t>
            </a:r>
            <a:br>
              <a:rPr lang="en-GB" dirty="0"/>
            </a:br>
            <a:r>
              <a:rPr lang="en-GB" dirty="0"/>
              <a:t>Delivered day before event and not opened.</a:t>
            </a:r>
          </a:p>
          <a:p>
            <a:pPr marL="0" indent="0">
              <a:buNone/>
            </a:pPr>
            <a:endParaRPr lang="en-GB" dirty="0"/>
          </a:p>
          <a:p>
            <a:pPr marL="0" indent="0">
              <a:buNone/>
            </a:pPr>
            <a:r>
              <a:rPr lang="en-GB" dirty="0"/>
              <a:t>You live too far from venue to do pre-meeting checks.</a:t>
            </a:r>
          </a:p>
          <a:p>
            <a:pPr marL="0" indent="0">
              <a:buNone/>
            </a:pPr>
            <a:endParaRPr lang="en-GB" dirty="0"/>
          </a:p>
          <a:p>
            <a:pPr marL="0" indent="0">
              <a:buNone/>
            </a:pPr>
            <a:r>
              <a:rPr lang="en-GB" dirty="0"/>
              <a:t>When you open package on morning of championship, </a:t>
            </a:r>
            <a:br>
              <a:rPr lang="en-GB" dirty="0"/>
            </a:br>
            <a:r>
              <a:rPr lang="en-GB" dirty="0"/>
              <a:t>you find that all six crossbars are for PV…</a:t>
            </a:r>
          </a:p>
          <a:p>
            <a:pPr marL="0" indent="0">
              <a:buNone/>
            </a:pPr>
            <a:endParaRPr lang="en-GB" dirty="0"/>
          </a:p>
        </p:txBody>
      </p:sp>
    </p:spTree>
    <p:extLst>
      <p:ext uri="{BB962C8B-B14F-4D97-AF65-F5344CB8AC3E}">
        <p14:creationId xmlns:p14="http://schemas.microsoft.com/office/powerpoint/2010/main" val="21269542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82704-4DCA-4B25-9335-38F5AFD4A576}"/>
              </a:ext>
            </a:extLst>
          </p:cNvPr>
          <p:cNvSpPr txBox="1"/>
          <p:nvPr/>
        </p:nvSpPr>
        <p:spPr>
          <a:xfrm>
            <a:off x="0" y="5717458"/>
            <a:ext cx="12477135" cy="114054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3149ADF2-EFBE-4D11-9A9F-2A26259629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25755" y="5717458"/>
            <a:ext cx="2066245" cy="826498"/>
          </a:xfrm>
          <a:prstGeom prst="rect">
            <a:avLst/>
          </a:prstGeom>
        </p:spPr>
      </p:pic>
      <p:sp>
        <p:nvSpPr>
          <p:cNvPr id="3" name="TextBox 2">
            <a:extLst>
              <a:ext uri="{FF2B5EF4-FFF2-40B4-BE49-F238E27FC236}">
                <a16:creationId xmlns:a16="http://schemas.microsoft.com/office/drawing/2014/main" id="{AED105EA-F7E3-412F-8438-1B5C3128F79F}"/>
              </a:ext>
            </a:extLst>
          </p:cNvPr>
          <p:cNvSpPr txBox="1"/>
          <p:nvPr/>
        </p:nvSpPr>
        <p:spPr>
          <a:xfrm>
            <a:off x="177553" y="1576497"/>
            <a:ext cx="10670960" cy="1261884"/>
          </a:xfrm>
          <a:prstGeom prst="rect">
            <a:avLst/>
          </a:prstGeom>
          <a:noFill/>
        </p:spPr>
        <p:txBody>
          <a:bodyPr wrap="square" rtlCol="0">
            <a:spAutoFit/>
          </a:bodyPr>
          <a:lstStyle/>
          <a:p>
            <a:endParaRPr lang="en-GB" dirty="0"/>
          </a:p>
          <a:p>
            <a:endParaRPr lang="en-GB" dirty="0"/>
          </a:p>
          <a:p>
            <a:r>
              <a:rPr lang="en-GB" sz="4000" b="1" dirty="0">
                <a:solidFill>
                  <a:schemeClr val="bg1"/>
                </a:solidFill>
                <a:latin typeface="Arial" panose="020B0604020202020204" pitchFamily="34" charset="0"/>
                <a:cs typeface="Arial" panose="020B0604020202020204" pitchFamily="34" charset="0"/>
              </a:rPr>
              <a:t>Thank you for attending.</a:t>
            </a:r>
          </a:p>
        </p:txBody>
      </p:sp>
      <p:sp>
        <p:nvSpPr>
          <p:cNvPr id="5" name="Speech Bubble: Rectangle with Corners Rounded 4">
            <a:extLst>
              <a:ext uri="{FF2B5EF4-FFF2-40B4-BE49-F238E27FC236}">
                <a16:creationId xmlns:a16="http://schemas.microsoft.com/office/drawing/2014/main" id="{3F4F6920-AB52-43F4-9FAA-1246C31357E8}"/>
              </a:ext>
            </a:extLst>
          </p:cNvPr>
          <p:cNvSpPr/>
          <p:nvPr/>
        </p:nvSpPr>
        <p:spPr>
          <a:xfrm>
            <a:off x="7978588" y="304800"/>
            <a:ext cx="3692712" cy="1703294"/>
          </a:xfrm>
          <a:prstGeom prst="wedgeRoundRectCallout">
            <a:avLst>
              <a:gd name="adj1" fmla="val -63828"/>
              <a:gd name="adj2" fmla="val 68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Enjoy your role as a Field Referee!</a:t>
            </a:r>
          </a:p>
        </p:txBody>
      </p:sp>
    </p:spTree>
    <p:extLst>
      <p:ext uri="{BB962C8B-B14F-4D97-AF65-F5344CB8AC3E}">
        <p14:creationId xmlns:p14="http://schemas.microsoft.com/office/powerpoint/2010/main" val="29950422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40C2-9E6E-4C12-B740-2116D7690DFC}"/>
              </a:ext>
            </a:extLst>
          </p:cNvPr>
          <p:cNvSpPr>
            <a:spLocks noGrp="1"/>
          </p:cNvSpPr>
          <p:nvPr>
            <p:ph type="title"/>
          </p:nvPr>
        </p:nvSpPr>
        <p:spPr/>
        <p:txBody>
          <a:bodyPr>
            <a:normAutofit/>
          </a:bodyPr>
          <a:lstStyle/>
          <a:p>
            <a:r>
              <a:rPr lang="en-GB" sz="4000" dirty="0"/>
              <a:t>The Referee (WA Rule 18)</a:t>
            </a:r>
          </a:p>
        </p:txBody>
      </p:sp>
      <p:sp>
        <p:nvSpPr>
          <p:cNvPr id="3" name="Content Placeholder 2">
            <a:extLst>
              <a:ext uri="{FF2B5EF4-FFF2-40B4-BE49-F238E27FC236}">
                <a16:creationId xmlns:a16="http://schemas.microsoft.com/office/drawing/2014/main" id="{62570CE9-A6E7-4CFB-A80F-424B56AAF68C}"/>
              </a:ext>
            </a:extLst>
          </p:cNvPr>
          <p:cNvSpPr>
            <a:spLocks noGrp="1"/>
          </p:cNvSpPr>
          <p:nvPr>
            <p:ph idx="1"/>
          </p:nvPr>
        </p:nvSpPr>
        <p:spPr/>
        <p:txBody>
          <a:bodyPr>
            <a:normAutofit/>
          </a:bodyPr>
          <a:lstStyle/>
          <a:p>
            <a:r>
              <a:rPr lang="en-GB" dirty="0"/>
              <a:t>Ensures that the Rules and Regulations are observed</a:t>
            </a:r>
          </a:p>
          <a:p>
            <a:r>
              <a:rPr lang="en-GB" dirty="0"/>
              <a:t>Rules on any protest or objection </a:t>
            </a:r>
          </a:p>
          <a:p>
            <a:r>
              <a:rPr lang="en-GB" dirty="0"/>
              <a:t>Decides on any matters not covered in the Rules </a:t>
            </a:r>
          </a:p>
          <a:p>
            <a:r>
              <a:rPr lang="en-GB" dirty="0"/>
              <a:t>May overrule a decision of a Judge.</a:t>
            </a:r>
          </a:p>
          <a:p>
            <a:r>
              <a:rPr lang="en-GB" dirty="0"/>
              <a:t>Plus…</a:t>
            </a:r>
          </a:p>
        </p:txBody>
      </p:sp>
      <p:sp>
        <p:nvSpPr>
          <p:cNvPr id="4" name="Speech Bubble: Rectangle with Corners Rounded 3">
            <a:extLst>
              <a:ext uri="{FF2B5EF4-FFF2-40B4-BE49-F238E27FC236}">
                <a16:creationId xmlns:a16="http://schemas.microsoft.com/office/drawing/2014/main" id="{05941560-E44D-4801-8434-832D6F758608}"/>
              </a:ext>
            </a:extLst>
          </p:cNvPr>
          <p:cNvSpPr/>
          <p:nvPr/>
        </p:nvSpPr>
        <p:spPr>
          <a:xfrm>
            <a:off x="7213600" y="4353590"/>
            <a:ext cx="4737100" cy="2324100"/>
          </a:xfrm>
          <a:prstGeom prst="wedgeRoundRectCallout">
            <a:avLst>
              <a:gd name="adj1" fmla="val -146570"/>
              <a:gd name="adj2" fmla="val -309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(Field Ref - from 2018-20 UKA Rule Book):</a:t>
            </a:r>
          </a:p>
          <a:p>
            <a:pPr marL="342900" indent="-342900">
              <a:buFont typeface="Arial" panose="020B0604020202020204" pitchFamily="34" charset="0"/>
              <a:buChar char="•"/>
            </a:pPr>
            <a:r>
              <a:rPr lang="en-GB" sz="2000" dirty="0"/>
              <a:t>Has charge of all field events</a:t>
            </a:r>
          </a:p>
          <a:p>
            <a:pPr marL="342900" indent="-342900">
              <a:buFont typeface="Arial" panose="020B0604020202020204" pitchFamily="34" charset="0"/>
              <a:buChar char="•"/>
            </a:pPr>
            <a:r>
              <a:rPr lang="en-GB" sz="2000" dirty="0"/>
              <a:t>Allocates judges to events and duties</a:t>
            </a:r>
          </a:p>
          <a:p>
            <a:pPr marL="342900" indent="-342900">
              <a:buFont typeface="Arial" panose="020B0604020202020204" pitchFamily="34" charset="0"/>
              <a:buChar char="•"/>
            </a:pPr>
            <a:r>
              <a:rPr lang="en-GB" sz="2000" dirty="0"/>
              <a:t>Ensures safe practice</a:t>
            </a:r>
          </a:p>
          <a:p>
            <a:pPr marL="342900" indent="-342900">
              <a:buFont typeface="Arial" panose="020B0604020202020204" pitchFamily="34" charset="0"/>
              <a:buChar char="•"/>
            </a:pPr>
            <a:r>
              <a:rPr lang="en-GB" sz="2000" dirty="0"/>
              <a:t>Checks final results</a:t>
            </a:r>
          </a:p>
        </p:txBody>
      </p:sp>
    </p:spTree>
    <p:extLst>
      <p:ext uri="{BB962C8B-B14F-4D97-AF65-F5344CB8AC3E}">
        <p14:creationId xmlns:p14="http://schemas.microsoft.com/office/powerpoint/2010/main" val="41120543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C236-7497-45F6-9590-C37AEB4D3671}"/>
              </a:ext>
            </a:extLst>
          </p:cNvPr>
          <p:cNvSpPr>
            <a:spLocks noGrp="1"/>
          </p:cNvSpPr>
          <p:nvPr>
            <p:ph type="title"/>
          </p:nvPr>
        </p:nvSpPr>
        <p:spPr/>
        <p:txBody>
          <a:bodyPr>
            <a:normAutofit/>
          </a:bodyPr>
          <a:lstStyle/>
          <a:p>
            <a:r>
              <a:rPr lang="en-GB" sz="4000" dirty="0"/>
              <a:t>Management team</a:t>
            </a:r>
          </a:p>
        </p:txBody>
      </p:sp>
      <p:sp>
        <p:nvSpPr>
          <p:cNvPr id="3" name="Text Placeholder 2">
            <a:extLst>
              <a:ext uri="{FF2B5EF4-FFF2-40B4-BE49-F238E27FC236}">
                <a16:creationId xmlns:a16="http://schemas.microsoft.com/office/drawing/2014/main" id="{93BD26AE-2229-4E37-94C0-6310E71CE3D7}"/>
              </a:ext>
            </a:extLst>
          </p:cNvPr>
          <p:cNvSpPr>
            <a:spLocks noGrp="1"/>
          </p:cNvSpPr>
          <p:nvPr>
            <p:ph type="body" idx="1"/>
          </p:nvPr>
        </p:nvSpPr>
        <p:spPr>
          <a:xfrm>
            <a:off x="839788" y="2378075"/>
            <a:ext cx="5157787" cy="823912"/>
          </a:xfrm>
        </p:spPr>
        <p:txBody>
          <a:bodyPr/>
          <a:lstStyle/>
          <a:p>
            <a:r>
              <a:rPr lang="en-GB" dirty="0"/>
              <a:t>Comp Director / Meeting Manager (Rules 14/15)</a:t>
            </a:r>
          </a:p>
        </p:txBody>
      </p:sp>
      <p:sp>
        <p:nvSpPr>
          <p:cNvPr id="4" name="Content Placeholder 3">
            <a:extLst>
              <a:ext uri="{FF2B5EF4-FFF2-40B4-BE49-F238E27FC236}">
                <a16:creationId xmlns:a16="http://schemas.microsoft.com/office/drawing/2014/main" id="{6C72BA4B-FDF9-4764-9CAB-2BEC3B3096BC}"/>
              </a:ext>
            </a:extLst>
          </p:cNvPr>
          <p:cNvSpPr>
            <a:spLocks noGrp="1"/>
          </p:cNvSpPr>
          <p:nvPr>
            <p:ph sz="half" idx="2"/>
          </p:nvPr>
        </p:nvSpPr>
        <p:spPr>
          <a:xfrm>
            <a:off x="839788" y="3328986"/>
            <a:ext cx="5157787" cy="2906713"/>
          </a:xfrm>
        </p:spPr>
        <p:txBody>
          <a:bodyPr>
            <a:normAutofit fontScale="62500" lnSpcReduction="20000"/>
          </a:bodyPr>
          <a:lstStyle/>
          <a:p>
            <a:r>
              <a:rPr lang="en-GB" dirty="0"/>
              <a:t>CD plans the technical organisation of a competition, ensures the plan is accomplished and resolves technical problems </a:t>
            </a:r>
          </a:p>
          <a:p>
            <a:r>
              <a:rPr lang="en-GB" dirty="0"/>
              <a:t>CD directs interaction between participants and is in contact with all key officials.</a:t>
            </a:r>
          </a:p>
          <a:p>
            <a:r>
              <a:rPr lang="en-GB" dirty="0"/>
              <a:t>MM responsible for the correct conduct of  Competition. </a:t>
            </a:r>
          </a:p>
          <a:p>
            <a:r>
              <a:rPr lang="en-GB" dirty="0"/>
              <a:t>The MM ensures that only authorised persons are allowed in the centre of the Field of Play.</a:t>
            </a:r>
          </a:p>
        </p:txBody>
      </p:sp>
      <p:sp>
        <p:nvSpPr>
          <p:cNvPr id="5" name="Text Placeholder 4">
            <a:extLst>
              <a:ext uri="{FF2B5EF4-FFF2-40B4-BE49-F238E27FC236}">
                <a16:creationId xmlns:a16="http://schemas.microsoft.com/office/drawing/2014/main" id="{9E35FE93-491D-4247-A361-FD9D4788C308}"/>
              </a:ext>
            </a:extLst>
          </p:cNvPr>
          <p:cNvSpPr>
            <a:spLocks noGrp="1"/>
          </p:cNvSpPr>
          <p:nvPr>
            <p:ph type="body" sz="quarter" idx="3"/>
          </p:nvPr>
        </p:nvSpPr>
        <p:spPr>
          <a:xfrm>
            <a:off x="6172200" y="2378075"/>
            <a:ext cx="5183188" cy="823912"/>
          </a:xfrm>
        </p:spPr>
        <p:txBody>
          <a:bodyPr/>
          <a:lstStyle/>
          <a:p>
            <a:r>
              <a:rPr lang="en-GB" dirty="0"/>
              <a:t>Technical Manager </a:t>
            </a:r>
            <a:br>
              <a:rPr lang="en-GB" dirty="0"/>
            </a:br>
            <a:r>
              <a:rPr lang="en-GB" dirty="0"/>
              <a:t>(Rule 16)</a:t>
            </a:r>
          </a:p>
        </p:txBody>
      </p:sp>
      <p:sp>
        <p:nvSpPr>
          <p:cNvPr id="6" name="Content Placeholder 5">
            <a:extLst>
              <a:ext uri="{FF2B5EF4-FFF2-40B4-BE49-F238E27FC236}">
                <a16:creationId xmlns:a16="http://schemas.microsoft.com/office/drawing/2014/main" id="{90F162D2-B2A6-4A8A-83CC-E8E3CA1F22D5}"/>
              </a:ext>
            </a:extLst>
          </p:cNvPr>
          <p:cNvSpPr>
            <a:spLocks noGrp="1"/>
          </p:cNvSpPr>
          <p:nvPr>
            <p:ph sz="quarter" idx="4"/>
          </p:nvPr>
        </p:nvSpPr>
        <p:spPr>
          <a:xfrm>
            <a:off x="6172200" y="3328987"/>
            <a:ext cx="5842000" cy="2906712"/>
          </a:xfrm>
        </p:spPr>
        <p:txBody>
          <a:bodyPr>
            <a:normAutofit fontScale="62500" lnSpcReduction="20000"/>
          </a:bodyPr>
          <a:lstStyle/>
          <a:p>
            <a:r>
              <a:rPr lang="en-GB" dirty="0"/>
              <a:t>Ensures that track, runways, sectors and all equipment and implements conform to the Rules</a:t>
            </a:r>
          </a:p>
          <a:p>
            <a:r>
              <a:rPr lang="en-GB" dirty="0"/>
              <a:t>Responsible for placement and removal of venue equipment and implements </a:t>
            </a:r>
          </a:p>
          <a:p>
            <a:r>
              <a:rPr lang="en-GB" dirty="0"/>
              <a:t>Ensures the technical presentation of competition areas is in accordance with plan</a:t>
            </a:r>
          </a:p>
          <a:p>
            <a:r>
              <a:rPr lang="en-GB" dirty="0"/>
              <a:t>Checking and marking of personal implements permitted for the competition according to Rule 32.2 </a:t>
            </a:r>
          </a:p>
          <a:p>
            <a:r>
              <a:rPr lang="en-GB" dirty="0"/>
              <a:t>Certification under Rule 10.1</a:t>
            </a:r>
          </a:p>
        </p:txBody>
      </p:sp>
      <p:sp>
        <p:nvSpPr>
          <p:cNvPr id="7" name="Speech Bubble: Rectangle with Corners Rounded 6">
            <a:extLst>
              <a:ext uri="{FF2B5EF4-FFF2-40B4-BE49-F238E27FC236}">
                <a16:creationId xmlns:a16="http://schemas.microsoft.com/office/drawing/2014/main" id="{9C9F4415-BED7-4361-9BFA-FC1FC7F7FB66}"/>
              </a:ext>
            </a:extLst>
          </p:cNvPr>
          <p:cNvSpPr/>
          <p:nvPr/>
        </p:nvSpPr>
        <p:spPr>
          <a:xfrm>
            <a:off x="9042400" y="304800"/>
            <a:ext cx="2628900" cy="1841500"/>
          </a:xfrm>
          <a:prstGeom prst="wedgeRoundRectCallout">
            <a:avLst>
              <a:gd name="adj1" fmla="val -63828"/>
              <a:gd name="adj2" fmla="val 68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NB Roles of Equipment Officer and Clerks of Course not in WA Rules</a:t>
            </a:r>
          </a:p>
        </p:txBody>
      </p:sp>
    </p:spTree>
    <p:extLst>
      <p:ext uri="{BB962C8B-B14F-4D97-AF65-F5344CB8AC3E}">
        <p14:creationId xmlns:p14="http://schemas.microsoft.com/office/powerpoint/2010/main" val="317127983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C236-7497-45F6-9590-C37AEB4D3671}"/>
              </a:ext>
            </a:extLst>
          </p:cNvPr>
          <p:cNvSpPr>
            <a:spLocks noGrp="1"/>
          </p:cNvSpPr>
          <p:nvPr>
            <p:ph type="title"/>
          </p:nvPr>
        </p:nvSpPr>
        <p:spPr/>
        <p:txBody>
          <a:bodyPr>
            <a:normAutofit/>
          </a:bodyPr>
          <a:lstStyle/>
          <a:p>
            <a:r>
              <a:rPr lang="en-GB" sz="4000" dirty="0"/>
              <a:t>The Technical team</a:t>
            </a:r>
          </a:p>
        </p:txBody>
      </p:sp>
      <p:sp>
        <p:nvSpPr>
          <p:cNvPr id="3" name="Text Placeholder 2">
            <a:extLst>
              <a:ext uri="{FF2B5EF4-FFF2-40B4-BE49-F238E27FC236}">
                <a16:creationId xmlns:a16="http://schemas.microsoft.com/office/drawing/2014/main" id="{93BD26AE-2229-4E37-94C0-6310E71CE3D7}"/>
              </a:ext>
            </a:extLst>
          </p:cNvPr>
          <p:cNvSpPr>
            <a:spLocks noGrp="1"/>
          </p:cNvSpPr>
          <p:nvPr>
            <p:ph type="body" idx="1"/>
          </p:nvPr>
        </p:nvSpPr>
        <p:spPr>
          <a:xfrm>
            <a:off x="839788" y="2187575"/>
            <a:ext cx="5157787" cy="823912"/>
          </a:xfrm>
        </p:spPr>
        <p:txBody>
          <a:bodyPr/>
          <a:lstStyle/>
          <a:p>
            <a:r>
              <a:rPr lang="en-GB" dirty="0"/>
              <a:t>Equipment Officer</a:t>
            </a:r>
          </a:p>
        </p:txBody>
      </p:sp>
      <p:sp>
        <p:nvSpPr>
          <p:cNvPr id="4" name="Content Placeholder 3">
            <a:extLst>
              <a:ext uri="{FF2B5EF4-FFF2-40B4-BE49-F238E27FC236}">
                <a16:creationId xmlns:a16="http://schemas.microsoft.com/office/drawing/2014/main" id="{6C72BA4B-FDF9-4764-9CAB-2BEC3B3096BC}"/>
              </a:ext>
            </a:extLst>
          </p:cNvPr>
          <p:cNvSpPr>
            <a:spLocks noGrp="1"/>
          </p:cNvSpPr>
          <p:nvPr>
            <p:ph sz="half" idx="2"/>
          </p:nvPr>
        </p:nvSpPr>
        <p:spPr>
          <a:xfrm>
            <a:off x="839788" y="3138486"/>
            <a:ext cx="5157787" cy="2906713"/>
          </a:xfrm>
        </p:spPr>
        <p:txBody>
          <a:bodyPr>
            <a:normAutofit fontScale="85000" lnSpcReduction="10000"/>
          </a:bodyPr>
          <a:lstStyle/>
          <a:p>
            <a:r>
              <a:rPr lang="en-GB" dirty="0"/>
              <a:t>Ensures all venue equipment is prepared and available</a:t>
            </a:r>
          </a:p>
          <a:p>
            <a:r>
              <a:rPr lang="en-GB" dirty="0"/>
              <a:t>Checks/marks all venue and personal implements</a:t>
            </a:r>
          </a:p>
          <a:p>
            <a:r>
              <a:rPr lang="en-GB" dirty="0"/>
              <a:t>Ensures equipment is removed, cleaned and stored after use</a:t>
            </a:r>
          </a:p>
          <a:p>
            <a:r>
              <a:rPr lang="en-GB" dirty="0"/>
              <a:t>Ensures any implement involved in a record is re-checked.</a:t>
            </a:r>
          </a:p>
        </p:txBody>
      </p:sp>
      <p:sp>
        <p:nvSpPr>
          <p:cNvPr id="5" name="Text Placeholder 4">
            <a:extLst>
              <a:ext uri="{FF2B5EF4-FFF2-40B4-BE49-F238E27FC236}">
                <a16:creationId xmlns:a16="http://schemas.microsoft.com/office/drawing/2014/main" id="{9E35FE93-491D-4247-A361-FD9D4788C308}"/>
              </a:ext>
            </a:extLst>
          </p:cNvPr>
          <p:cNvSpPr>
            <a:spLocks noGrp="1"/>
          </p:cNvSpPr>
          <p:nvPr>
            <p:ph type="body" sz="quarter" idx="3"/>
          </p:nvPr>
        </p:nvSpPr>
        <p:spPr>
          <a:xfrm>
            <a:off x="6172200" y="2187575"/>
            <a:ext cx="5183188" cy="823912"/>
          </a:xfrm>
        </p:spPr>
        <p:txBody>
          <a:bodyPr/>
          <a:lstStyle/>
          <a:p>
            <a:r>
              <a:rPr lang="en-GB" dirty="0"/>
              <a:t>Clerks of Course</a:t>
            </a:r>
          </a:p>
        </p:txBody>
      </p:sp>
      <p:sp>
        <p:nvSpPr>
          <p:cNvPr id="6" name="Content Placeholder 5">
            <a:extLst>
              <a:ext uri="{FF2B5EF4-FFF2-40B4-BE49-F238E27FC236}">
                <a16:creationId xmlns:a16="http://schemas.microsoft.com/office/drawing/2014/main" id="{90F162D2-B2A6-4A8A-83CC-E8E3CA1F22D5}"/>
              </a:ext>
            </a:extLst>
          </p:cNvPr>
          <p:cNvSpPr>
            <a:spLocks noGrp="1"/>
          </p:cNvSpPr>
          <p:nvPr>
            <p:ph sz="quarter" idx="4"/>
          </p:nvPr>
        </p:nvSpPr>
        <p:spPr>
          <a:xfrm>
            <a:off x="6172200" y="3138487"/>
            <a:ext cx="5892800" cy="2906712"/>
          </a:xfrm>
        </p:spPr>
        <p:txBody>
          <a:bodyPr>
            <a:normAutofit fontScale="85000" lnSpcReduction="10000"/>
          </a:bodyPr>
          <a:lstStyle/>
          <a:p>
            <a:r>
              <a:rPr lang="en-GB" dirty="0"/>
              <a:t>Ensure that all venue markings are in accordance with the Rules</a:t>
            </a:r>
          </a:p>
          <a:p>
            <a:r>
              <a:rPr lang="en-GB" dirty="0"/>
              <a:t>Ensure that all equipment is in a fit state (both track and field)</a:t>
            </a:r>
          </a:p>
          <a:p>
            <a:r>
              <a:rPr lang="en-GB" dirty="0"/>
              <a:t>Responsible for the placement and removal of equipment and implements </a:t>
            </a:r>
          </a:p>
          <a:p>
            <a:r>
              <a:rPr lang="en-GB" dirty="0"/>
              <a:t>Ensures track/hurdles etc correctly set</a:t>
            </a:r>
          </a:p>
        </p:txBody>
      </p:sp>
      <p:sp>
        <p:nvSpPr>
          <p:cNvPr id="7" name="Speech Bubble: Rectangle with Corners Rounded 6">
            <a:extLst>
              <a:ext uri="{FF2B5EF4-FFF2-40B4-BE49-F238E27FC236}">
                <a16:creationId xmlns:a16="http://schemas.microsoft.com/office/drawing/2014/main" id="{80945ADA-1E92-4DCC-9EBC-7545D5AE8A33}"/>
              </a:ext>
            </a:extLst>
          </p:cNvPr>
          <p:cNvSpPr/>
          <p:nvPr/>
        </p:nvSpPr>
        <p:spPr>
          <a:xfrm>
            <a:off x="9512300" y="304800"/>
            <a:ext cx="2159000" cy="1447800"/>
          </a:xfrm>
          <a:prstGeom prst="wedgeRoundRectCallout">
            <a:avLst>
              <a:gd name="adj1" fmla="val -63828"/>
              <a:gd name="adj2" fmla="val 68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UKA Supplementary document being updated</a:t>
            </a:r>
          </a:p>
        </p:txBody>
      </p:sp>
    </p:spTree>
    <p:extLst>
      <p:ext uri="{BB962C8B-B14F-4D97-AF65-F5344CB8AC3E}">
        <p14:creationId xmlns:p14="http://schemas.microsoft.com/office/powerpoint/2010/main" val="38980946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3312-EC59-4255-A828-E608072F8BA3}"/>
              </a:ext>
            </a:extLst>
          </p:cNvPr>
          <p:cNvSpPr>
            <a:spLocks noGrp="1"/>
          </p:cNvSpPr>
          <p:nvPr>
            <p:ph type="title"/>
          </p:nvPr>
        </p:nvSpPr>
        <p:spPr/>
        <p:txBody>
          <a:bodyPr>
            <a:normAutofit/>
          </a:bodyPr>
          <a:lstStyle/>
          <a:p>
            <a:r>
              <a:rPr lang="en-GB" sz="4000" dirty="0"/>
              <a:t>Field Ref Accountability</a:t>
            </a:r>
          </a:p>
        </p:txBody>
      </p:sp>
      <p:sp>
        <p:nvSpPr>
          <p:cNvPr id="3" name="Content Placeholder 2">
            <a:extLst>
              <a:ext uri="{FF2B5EF4-FFF2-40B4-BE49-F238E27FC236}">
                <a16:creationId xmlns:a16="http://schemas.microsoft.com/office/drawing/2014/main" id="{B43C3A3C-835B-479F-AA2B-CB83656E5D85}"/>
              </a:ext>
            </a:extLst>
          </p:cNvPr>
          <p:cNvSpPr>
            <a:spLocks noGrp="1"/>
          </p:cNvSpPr>
          <p:nvPr>
            <p:ph sz="half" idx="1"/>
          </p:nvPr>
        </p:nvSpPr>
        <p:spPr>
          <a:xfrm>
            <a:off x="838200" y="2464833"/>
            <a:ext cx="10642600" cy="3712129"/>
          </a:xfrm>
        </p:spPr>
        <p:txBody>
          <a:bodyPr/>
          <a:lstStyle/>
          <a:p>
            <a:r>
              <a:rPr lang="en-GB" dirty="0"/>
              <a:t>To athletes – provide a fair competition, according to the Rules</a:t>
            </a:r>
          </a:p>
          <a:p>
            <a:r>
              <a:rPr lang="en-GB" dirty="0"/>
              <a:t>To officials – allocate a balance of duties, within their capabilities, some stretch</a:t>
            </a:r>
          </a:p>
          <a:p>
            <a:r>
              <a:rPr lang="en-GB" dirty="0"/>
              <a:t>To management – deliver the event according to plan</a:t>
            </a:r>
          </a:p>
          <a:p>
            <a:r>
              <a:rPr lang="en-GB" dirty="0"/>
              <a:t>To spectators – Good competition with no undue delays</a:t>
            </a:r>
          </a:p>
          <a:p>
            <a:r>
              <a:rPr lang="en-GB" dirty="0"/>
              <a:t>TO ALL – A SAFE, ENJOYABLE, WORTHWHILE EVENT </a:t>
            </a:r>
          </a:p>
        </p:txBody>
      </p:sp>
    </p:spTree>
    <p:extLst>
      <p:ext uri="{BB962C8B-B14F-4D97-AF65-F5344CB8AC3E}">
        <p14:creationId xmlns:p14="http://schemas.microsoft.com/office/powerpoint/2010/main" val="21060658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82704-4DCA-4B25-9335-38F5AFD4A576}"/>
              </a:ext>
            </a:extLst>
          </p:cNvPr>
          <p:cNvSpPr txBox="1"/>
          <p:nvPr/>
        </p:nvSpPr>
        <p:spPr>
          <a:xfrm>
            <a:off x="0" y="5717458"/>
            <a:ext cx="12477135" cy="114054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3149ADF2-EFBE-4D11-9A9F-2A26259629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25755" y="5717458"/>
            <a:ext cx="2066245" cy="826498"/>
          </a:xfrm>
          <a:prstGeom prst="rect">
            <a:avLst/>
          </a:prstGeom>
        </p:spPr>
      </p:pic>
      <p:sp>
        <p:nvSpPr>
          <p:cNvPr id="3" name="TextBox 2">
            <a:extLst>
              <a:ext uri="{FF2B5EF4-FFF2-40B4-BE49-F238E27FC236}">
                <a16:creationId xmlns:a16="http://schemas.microsoft.com/office/drawing/2014/main" id="{AED105EA-F7E3-412F-8438-1B5C3128F79F}"/>
              </a:ext>
            </a:extLst>
          </p:cNvPr>
          <p:cNvSpPr txBox="1"/>
          <p:nvPr/>
        </p:nvSpPr>
        <p:spPr>
          <a:xfrm>
            <a:off x="241053" y="1588328"/>
            <a:ext cx="10670960" cy="1877437"/>
          </a:xfrm>
          <a:prstGeom prst="rect">
            <a:avLst/>
          </a:prstGeom>
          <a:noFill/>
        </p:spPr>
        <p:txBody>
          <a:bodyPr wrap="square" rtlCol="0">
            <a:spAutoFit/>
          </a:bodyPr>
          <a:lstStyle/>
          <a:p>
            <a:endParaRPr lang="en-GB" dirty="0"/>
          </a:p>
          <a:p>
            <a:endParaRPr lang="en-GB" dirty="0"/>
          </a:p>
          <a:p>
            <a:r>
              <a:rPr lang="en-GB" sz="4000" b="1" dirty="0">
                <a:solidFill>
                  <a:schemeClr val="bg1"/>
                </a:solidFill>
                <a:latin typeface="Arial" panose="020B0604020202020204" pitchFamily="34" charset="0"/>
                <a:cs typeface="Arial" panose="020B0604020202020204" pitchFamily="34" charset="0"/>
              </a:rPr>
              <a:t>The model – National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and Regional Level</a:t>
            </a:r>
          </a:p>
        </p:txBody>
      </p:sp>
      <p:sp>
        <p:nvSpPr>
          <p:cNvPr id="4" name="Rectangle 3">
            <a:extLst>
              <a:ext uri="{FF2B5EF4-FFF2-40B4-BE49-F238E27FC236}">
                <a16:creationId xmlns:a16="http://schemas.microsoft.com/office/drawing/2014/main" id="{BB1727B3-47A2-47FC-A0D7-1AC8158AB4A8}"/>
              </a:ext>
            </a:extLst>
          </p:cNvPr>
          <p:cNvSpPr/>
          <p:nvPr/>
        </p:nvSpPr>
        <p:spPr>
          <a:xfrm>
            <a:off x="6506877" y="1574800"/>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 Director</a:t>
            </a:r>
          </a:p>
        </p:txBody>
      </p:sp>
      <p:sp>
        <p:nvSpPr>
          <p:cNvPr id="7" name="Rectangle 6">
            <a:extLst>
              <a:ext uri="{FF2B5EF4-FFF2-40B4-BE49-F238E27FC236}">
                <a16:creationId xmlns:a16="http://schemas.microsoft.com/office/drawing/2014/main" id="{330AE767-755B-4C58-AD27-589ECAE635C6}"/>
              </a:ext>
            </a:extLst>
          </p:cNvPr>
          <p:cNvSpPr/>
          <p:nvPr/>
        </p:nvSpPr>
        <p:spPr>
          <a:xfrm>
            <a:off x="7637177" y="4698532"/>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Clerks of Course</a:t>
            </a:r>
          </a:p>
        </p:txBody>
      </p:sp>
      <p:sp>
        <p:nvSpPr>
          <p:cNvPr id="10" name="Rectangle 9">
            <a:extLst>
              <a:ext uri="{FF2B5EF4-FFF2-40B4-BE49-F238E27FC236}">
                <a16:creationId xmlns:a16="http://schemas.microsoft.com/office/drawing/2014/main" id="{094A103C-341F-4B2F-AEE8-060CF2F7CAD6}"/>
              </a:ext>
            </a:extLst>
          </p:cNvPr>
          <p:cNvSpPr/>
          <p:nvPr/>
        </p:nvSpPr>
        <p:spPr>
          <a:xfrm>
            <a:off x="7662476" y="3860332"/>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Equip Officer</a:t>
            </a:r>
          </a:p>
        </p:txBody>
      </p:sp>
      <p:sp>
        <p:nvSpPr>
          <p:cNvPr id="11" name="Rectangle 10">
            <a:extLst>
              <a:ext uri="{FF2B5EF4-FFF2-40B4-BE49-F238E27FC236}">
                <a16:creationId xmlns:a16="http://schemas.microsoft.com/office/drawing/2014/main" id="{92F9A586-C4BE-4894-9AE7-BBF056BEF218}"/>
              </a:ext>
            </a:extLst>
          </p:cNvPr>
          <p:cNvSpPr/>
          <p:nvPr/>
        </p:nvSpPr>
        <p:spPr>
          <a:xfrm>
            <a:off x="5443251" y="2906334"/>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Field Ref</a:t>
            </a:r>
          </a:p>
        </p:txBody>
      </p:sp>
      <p:sp>
        <p:nvSpPr>
          <p:cNvPr id="12" name="Rectangle 11">
            <a:extLst>
              <a:ext uri="{FF2B5EF4-FFF2-40B4-BE49-F238E27FC236}">
                <a16:creationId xmlns:a16="http://schemas.microsoft.com/office/drawing/2014/main" id="{8057E8F6-932A-424F-9F16-B0812E741E4B}"/>
              </a:ext>
            </a:extLst>
          </p:cNvPr>
          <p:cNvSpPr/>
          <p:nvPr/>
        </p:nvSpPr>
        <p:spPr>
          <a:xfrm>
            <a:off x="9889445" y="2906334"/>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Track Ref</a:t>
            </a:r>
          </a:p>
        </p:txBody>
      </p:sp>
      <p:sp>
        <p:nvSpPr>
          <p:cNvPr id="13" name="Rectangle 12">
            <a:extLst>
              <a:ext uri="{FF2B5EF4-FFF2-40B4-BE49-F238E27FC236}">
                <a16:creationId xmlns:a16="http://schemas.microsoft.com/office/drawing/2014/main" id="{8AF5F9C5-7F00-483A-84A6-0B557C16D8BC}"/>
              </a:ext>
            </a:extLst>
          </p:cNvPr>
          <p:cNvSpPr/>
          <p:nvPr/>
        </p:nvSpPr>
        <p:spPr>
          <a:xfrm>
            <a:off x="7648419" y="2906334"/>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 </a:t>
            </a:r>
            <a:r>
              <a:rPr lang="en-GB" dirty="0" err="1"/>
              <a:t>Mgr</a:t>
            </a:r>
            <a:endParaRPr lang="en-GB" dirty="0"/>
          </a:p>
        </p:txBody>
      </p:sp>
      <p:sp>
        <p:nvSpPr>
          <p:cNvPr id="14" name="Rectangle 13">
            <a:extLst>
              <a:ext uri="{FF2B5EF4-FFF2-40B4-BE49-F238E27FC236}">
                <a16:creationId xmlns:a16="http://schemas.microsoft.com/office/drawing/2014/main" id="{03428918-9364-4F55-BC8E-56A16C70E1A6}"/>
              </a:ext>
            </a:extLst>
          </p:cNvPr>
          <p:cNvSpPr/>
          <p:nvPr/>
        </p:nvSpPr>
        <p:spPr>
          <a:xfrm>
            <a:off x="9889445" y="3871534"/>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Track Judges</a:t>
            </a:r>
          </a:p>
        </p:txBody>
      </p:sp>
      <p:sp>
        <p:nvSpPr>
          <p:cNvPr id="15" name="Rectangle 14">
            <a:extLst>
              <a:ext uri="{FF2B5EF4-FFF2-40B4-BE49-F238E27FC236}">
                <a16:creationId xmlns:a16="http://schemas.microsoft.com/office/drawing/2014/main" id="{13790732-B8CF-4349-ADEC-5ADE31F70D45}"/>
              </a:ext>
            </a:extLst>
          </p:cNvPr>
          <p:cNvSpPr/>
          <p:nvPr/>
        </p:nvSpPr>
        <p:spPr>
          <a:xfrm>
            <a:off x="5471364" y="3882288"/>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Field Judges</a:t>
            </a:r>
          </a:p>
        </p:txBody>
      </p:sp>
      <p:sp>
        <p:nvSpPr>
          <p:cNvPr id="16" name="Speech Bubble: Rectangle with Corners Rounded 15">
            <a:extLst>
              <a:ext uri="{FF2B5EF4-FFF2-40B4-BE49-F238E27FC236}">
                <a16:creationId xmlns:a16="http://schemas.microsoft.com/office/drawing/2014/main" id="{5EF14DED-37F3-4F87-BBF9-4236FB2A1E45}"/>
              </a:ext>
            </a:extLst>
          </p:cNvPr>
          <p:cNvSpPr/>
          <p:nvPr/>
        </p:nvSpPr>
        <p:spPr>
          <a:xfrm>
            <a:off x="1938533" y="219001"/>
            <a:ext cx="3030819" cy="1594384"/>
          </a:xfrm>
          <a:prstGeom prst="wedgeRoundRectCallout">
            <a:avLst>
              <a:gd name="adj1" fmla="val 93884"/>
              <a:gd name="adj2" fmla="val 979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Other roles (Start team, Timekeepers, PF, Call Room, seeding, jury etc) omitted for clarity</a:t>
            </a:r>
          </a:p>
        </p:txBody>
      </p:sp>
      <p:sp>
        <p:nvSpPr>
          <p:cNvPr id="18" name="Rectangle 17">
            <a:extLst>
              <a:ext uri="{FF2B5EF4-FFF2-40B4-BE49-F238E27FC236}">
                <a16:creationId xmlns:a16="http://schemas.microsoft.com/office/drawing/2014/main" id="{2BF0035B-DE87-40D9-B6B4-A16B5CCA36A7}"/>
              </a:ext>
            </a:extLst>
          </p:cNvPr>
          <p:cNvSpPr/>
          <p:nvPr/>
        </p:nvSpPr>
        <p:spPr>
          <a:xfrm>
            <a:off x="8703977" y="1574800"/>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Mtng</a:t>
            </a:r>
            <a:r>
              <a:rPr lang="en-GB" dirty="0"/>
              <a:t> Manager</a:t>
            </a:r>
          </a:p>
        </p:txBody>
      </p:sp>
    </p:spTree>
    <p:extLst>
      <p:ext uri="{BB962C8B-B14F-4D97-AF65-F5344CB8AC3E}">
        <p14:creationId xmlns:p14="http://schemas.microsoft.com/office/powerpoint/2010/main" val="21943505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82704-4DCA-4B25-9335-38F5AFD4A576}"/>
              </a:ext>
            </a:extLst>
          </p:cNvPr>
          <p:cNvSpPr txBox="1"/>
          <p:nvPr/>
        </p:nvSpPr>
        <p:spPr>
          <a:xfrm>
            <a:off x="0" y="5717458"/>
            <a:ext cx="12477135" cy="114054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3149ADF2-EFBE-4D11-9A9F-2A26259629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25755" y="5717458"/>
            <a:ext cx="2066245" cy="826498"/>
          </a:xfrm>
          <a:prstGeom prst="rect">
            <a:avLst/>
          </a:prstGeom>
        </p:spPr>
      </p:pic>
      <p:sp>
        <p:nvSpPr>
          <p:cNvPr id="3" name="TextBox 2">
            <a:extLst>
              <a:ext uri="{FF2B5EF4-FFF2-40B4-BE49-F238E27FC236}">
                <a16:creationId xmlns:a16="http://schemas.microsoft.com/office/drawing/2014/main" id="{AED105EA-F7E3-412F-8438-1B5C3128F79F}"/>
              </a:ext>
            </a:extLst>
          </p:cNvPr>
          <p:cNvSpPr txBox="1"/>
          <p:nvPr/>
        </p:nvSpPr>
        <p:spPr>
          <a:xfrm>
            <a:off x="324843" y="893740"/>
            <a:ext cx="10670960" cy="1877437"/>
          </a:xfrm>
          <a:prstGeom prst="rect">
            <a:avLst/>
          </a:prstGeom>
          <a:noFill/>
        </p:spPr>
        <p:txBody>
          <a:bodyPr wrap="square" rtlCol="0">
            <a:spAutoFit/>
          </a:bodyPr>
          <a:lstStyle/>
          <a:p>
            <a:endParaRPr lang="en-GB" dirty="0"/>
          </a:p>
          <a:p>
            <a:endParaRPr lang="en-GB" dirty="0"/>
          </a:p>
          <a:p>
            <a:r>
              <a:rPr lang="en-GB" sz="4000" b="1" dirty="0">
                <a:solidFill>
                  <a:schemeClr val="bg1"/>
                </a:solidFill>
                <a:latin typeface="Arial" panose="020B0604020202020204" pitchFamily="34" charset="0"/>
                <a:cs typeface="Arial" panose="020B0604020202020204" pitchFamily="34" charset="0"/>
              </a:rPr>
              <a:t>The reality – Local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and County Level</a:t>
            </a:r>
          </a:p>
        </p:txBody>
      </p:sp>
      <p:sp>
        <p:nvSpPr>
          <p:cNvPr id="6" name="Rectangle 5">
            <a:extLst>
              <a:ext uri="{FF2B5EF4-FFF2-40B4-BE49-F238E27FC236}">
                <a16:creationId xmlns:a16="http://schemas.microsoft.com/office/drawing/2014/main" id="{7205C160-5137-4717-8E27-24CC091D4370}"/>
              </a:ext>
            </a:extLst>
          </p:cNvPr>
          <p:cNvSpPr/>
          <p:nvPr/>
        </p:nvSpPr>
        <p:spPr>
          <a:xfrm>
            <a:off x="7404100" y="2552700"/>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Meeting Manager</a:t>
            </a:r>
          </a:p>
        </p:txBody>
      </p:sp>
      <p:sp>
        <p:nvSpPr>
          <p:cNvPr id="11" name="Rectangle 10">
            <a:extLst>
              <a:ext uri="{FF2B5EF4-FFF2-40B4-BE49-F238E27FC236}">
                <a16:creationId xmlns:a16="http://schemas.microsoft.com/office/drawing/2014/main" id="{EB239AFC-1EA2-4749-951D-933E9B879EE8}"/>
              </a:ext>
            </a:extLst>
          </p:cNvPr>
          <p:cNvSpPr/>
          <p:nvPr/>
        </p:nvSpPr>
        <p:spPr>
          <a:xfrm>
            <a:off x="6084239" y="3630234"/>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Field Ref</a:t>
            </a:r>
          </a:p>
        </p:txBody>
      </p:sp>
      <p:sp>
        <p:nvSpPr>
          <p:cNvPr id="12" name="Rectangle 11">
            <a:extLst>
              <a:ext uri="{FF2B5EF4-FFF2-40B4-BE49-F238E27FC236}">
                <a16:creationId xmlns:a16="http://schemas.microsoft.com/office/drawing/2014/main" id="{2E1977D0-B7AC-4297-B3E4-382C2D6E2CB1}"/>
              </a:ext>
            </a:extLst>
          </p:cNvPr>
          <p:cNvSpPr/>
          <p:nvPr/>
        </p:nvSpPr>
        <p:spPr>
          <a:xfrm>
            <a:off x="8911545" y="3630234"/>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Track Ref</a:t>
            </a:r>
          </a:p>
        </p:txBody>
      </p:sp>
      <p:sp>
        <p:nvSpPr>
          <p:cNvPr id="14" name="Rectangle 13">
            <a:extLst>
              <a:ext uri="{FF2B5EF4-FFF2-40B4-BE49-F238E27FC236}">
                <a16:creationId xmlns:a16="http://schemas.microsoft.com/office/drawing/2014/main" id="{12036088-B1C6-4593-8CF9-D0D1B58BC02F}"/>
              </a:ext>
            </a:extLst>
          </p:cNvPr>
          <p:cNvSpPr/>
          <p:nvPr/>
        </p:nvSpPr>
        <p:spPr>
          <a:xfrm>
            <a:off x="8911545" y="4595434"/>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Track Judges</a:t>
            </a:r>
          </a:p>
        </p:txBody>
      </p:sp>
      <p:sp>
        <p:nvSpPr>
          <p:cNvPr id="15" name="Rectangle 14">
            <a:extLst>
              <a:ext uri="{FF2B5EF4-FFF2-40B4-BE49-F238E27FC236}">
                <a16:creationId xmlns:a16="http://schemas.microsoft.com/office/drawing/2014/main" id="{D6574418-78AB-4327-8837-5BF88C2B0A9E}"/>
              </a:ext>
            </a:extLst>
          </p:cNvPr>
          <p:cNvSpPr/>
          <p:nvPr/>
        </p:nvSpPr>
        <p:spPr>
          <a:xfrm>
            <a:off x="6112352" y="4606188"/>
            <a:ext cx="2084258" cy="74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Field Judges</a:t>
            </a:r>
          </a:p>
        </p:txBody>
      </p:sp>
      <p:sp>
        <p:nvSpPr>
          <p:cNvPr id="10" name="Speech Bubble: Rectangle with Corners Rounded 9">
            <a:extLst>
              <a:ext uri="{FF2B5EF4-FFF2-40B4-BE49-F238E27FC236}">
                <a16:creationId xmlns:a16="http://schemas.microsoft.com/office/drawing/2014/main" id="{AB3C9D82-6A05-4176-957E-358038B091E2}"/>
              </a:ext>
            </a:extLst>
          </p:cNvPr>
          <p:cNvSpPr/>
          <p:nvPr/>
        </p:nvSpPr>
        <p:spPr>
          <a:xfrm>
            <a:off x="3280456" y="3822983"/>
            <a:ext cx="2159000" cy="975954"/>
          </a:xfrm>
          <a:prstGeom prst="wedgeRoundRectCallout">
            <a:avLst>
              <a:gd name="adj1" fmla="val 74575"/>
              <a:gd name="adj2" fmla="val -486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Often also TM, </a:t>
            </a:r>
            <a:br>
              <a:rPr lang="en-GB" sz="2000" dirty="0"/>
            </a:br>
            <a:r>
              <a:rPr lang="en-GB" sz="2000" dirty="0"/>
              <a:t>EO and CofC</a:t>
            </a:r>
          </a:p>
        </p:txBody>
      </p:sp>
    </p:spTree>
    <p:extLst>
      <p:ext uri="{BB962C8B-B14F-4D97-AF65-F5344CB8AC3E}">
        <p14:creationId xmlns:p14="http://schemas.microsoft.com/office/powerpoint/2010/main" val="231923801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82704-4DCA-4B25-9335-38F5AFD4A576}"/>
              </a:ext>
            </a:extLst>
          </p:cNvPr>
          <p:cNvSpPr txBox="1"/>
          <p:nvPr/>
        </p:nvSpPr>
        <p:spPr>
          <a:xfrm>
            <a:off x="0" y="5717458"/>
            <a:ext cx="12477135" cy="114054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3149ADF2-EFBE-4D11-9A9F-2A26259629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25755" y="5717458"/>
            <a:ext cx="2066245" cy="826498"/>
          </a:xfrm>
          <a:prstGeom prst="rect">
            <a:avLst/>
          </a:prstGeom>
        </p:spPr>
      </p:pic>
      <p:sp>
        <p:nvSpPr>
          <p:cNvPr id="3" name="TextBox 2">
            <a:extLst>
              <a:ext uri="{FF2B5EF4-FFF2-40B4-BE49-F238E27FC236}">
                <a16:creationId xmlns:a16="http://schemas.microsoft.com/office/drawing/2014/main" id="{AED105EA-F7E3-412F-8438-1B5C3128F79F}"/>
              </a:ext>
            </a:extLst>
          </p:cNvPr>
          <p:cNvSpPr txBox="1"/>
          <p:nvPr/>
        </p:nvSpPr>
        <p:spPr>
          <a:xfrm>
            <a:off x="177553" y="1576497"/>
            <a:ext cx="10670960" cy="1877437"/>
          </a:xfrm>
          <a:prstGeom prst="rect">
            <a:avLst/>
          </a:prstGeom>
          <a:noFill/>
        </p:spPr>
        <p:txBody>
          <a:bodyPr wrap="square" rtlCol="0">
            <a:spAutoFit/>
          </a:bodyPr>
          <a:lstStyle/>
          <a:p>
            <a:endParaRPr lang="en-GB" dirty="0"/>
          </a:p>
          <a:p>
            <a:endParaRPr lang="en-GB" dirty="0"/>
          </a:p>
          <a:p>
            <a:r>
              <a:rPr lang="en-GB" sz="4000" b="1" dirty="0">
                <a:solidFill>
                  <a:schemeClr val="bg1"/>
                </a:solidFill>
                <a:latin typeface="Arial" panose="020B0604020202020204" pitchFamily="34" charset="0"/>
                <a:cs typeface="Arial" panose="020B0604020202020204" pitchFamily="34" charset="0"/>
              </a:rPr>
              <a:t>Tasks – Before, during and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after the meeting</a:t>
            </a:r>
          </a:p>
        </p:txBody>
      </p:sp>
    </p:spTree>
    <p:extLst>
      <p:ext uri="{BB962C8B-B14F-4D97-AF65-F5344CB8AC3E}">
        <p14:creationId xmlns:p14="http://schemas.microsoft.com/office/powerpoint/2010/main" val="569231107"/>
      </p:ext>
    </p:extLst>
  </p:cSld>
  <p:clrMapOvr>
    <a:masterClrMapping/>
  </p:clrMapOvr>
  <p:transition spd="slow">
    <p:wipe/>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60A0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7C68D300EA7F4591AD2EC9353EA54F" ma:contentTypeVersion="15" ma:contentTypeDescription="Create a new document." ma:contentTypeScope="" ma:versionID="357683c2f5b8441db29d82aef944b611">
  <xsd:schema xmlns:xsd="http://www.w3.org/2001/XMLSchema" xmlns:xs="http://www.w3.org/2001/XMLSchema" xmlns:p="http://schemas.microsoft.com/office/2006/metadata/properties" xmlns:ns1="http://schemas.microsoft.com/sharepoint/v3" xmlns:ns3="811e4580-ab55-4279-8ffd-bc6f6928186a" xmlns:ns4="8b7837cd-825d-4320-b4a8-bb35dc74df52" targetNamespace="http://schemas.microsoft.com/office/2006/metadata/properties" ma:root="true" ma:fieldsID="882853af028df0134137e5de49d7fb42" ns1:_="" ns3:_="" ns4:_="">
    <xsd:import namespace="http://schemas.microsoft.com/sharepoint/v3"/>
    <xsd:import namespace="811e4580-ab55-4279-8ffd-bc6f6928186a"/>
    <xsd:import namespace="8b7837cd-825d-4320-b4a8-bb35dc74df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e4580-ab55-4279-8ffd-bc6f692818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7837cd-825d-4320-b4a8-bb35dc74df5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BCE6EDC-5947-4E77-987C-380411258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1e4580-ab55-4279-8ffd-bc6f6928186a"/>
    <ds:schemaRef ds:uri="8b7837cd-825d-4320-b4a8-bb35dc74d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680DCA-FDEA-4689-BDEA-ACA0C3FB1858}">
  <ds:schemaRefs>
    <ds:schemaRef ds:uri="http://schemas.microsoft.com/sharepoint/v3/contenttype/forms"/>
  </ds:schemaRefs>
</ds:datastoreItem>
</file>

<file path=customXml/itemProps3.xml><?xml version="1.0" encoding="utf-8"?>
<ds:datastoreItem xmlns:ds="http://schemas.openxmlformats.org/officeDocument/2006/customXml" ds:itemID="{8D8E791E-9B37-4A21-A9C6-9173B0DB0CF4}">
  <ds:schemaRef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811e4580-ab55-4279-8ffd-bc6f6928186a"/>
    <ds:schemaRef ds:uri="8b7837cd-825d-4320-b4a8-bb35dc74df52"/>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29081</TotalTime>
  <Words>1163</Words>
  <Application>Microsoft Office PowerPoint</Application>
  <PresentationFormat>Widescreen</PresentationFormat>
  <Paragraphs>191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The Role of the Field Referee</vt:lpstr>
      <vt:lpstr>PowerPoint Presentation</vt:lpstr>
      <vt:lpstr>The Referee (WA Rule 18)</vt:lpstr>
      <vt:lpstr>Management team</vt:lpstr>
      <vt:lpstr>The Technical team</vt:lpstr>
      <vt:lpstr>Field Ref Accountability</vt:lpstr>
      <vt:lpstr>PowerPoint Presentation</vt:lpstr>
      <vt:lpstr>PowerPoint Presentation</vt:lpstr>
      <vt:lpstr>PowerPoint Presentation</vt:lpstr>
      <vt:lpstr>Tasks – Prior to the day </vt:lpstr>
      <vt:lpstr>Tasks – Prior to the day </vt:lpstr>
      <vt:lpstr>Tasks – Prior to the day </vt:lpstr>
      <vt:lpstr>Tasks – Prior to the day </vt:lpstr>
      <vt:lpstr>Tasks – On the day (before first event) </vt:lpstr>
      <vt:lpstr>Tasks – On the day (before first event) </vt:lpstr>
      <vt:lpstr>Tasks – During the meeting</vt:lpstr>
      <vt:lpstr>Tasks – After the meeting</vt:lpstr>
      <vt:lpstr>PowerPoint Presentation</vt:lpstr>
      <vt:lpstr>County Schools CE Championship (April)</vt:lpstr>
      <vt:lpstr>Lower Age Group YDL meeting</vt:lpstr>
      <vt:lpstr>County AA Championship</vt:lpstr>
      <vt:lpstr>PowerPoint Presentation</vt:lpstr>
      <vt:lpstr>EAP International Combined Events Meeting</vt:lpstr>
      <vt:lpstr>Schools Regional CE Championship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John Driscoll</dc:creator>
  <cp:lastModifiedBy>Conor Bennett</cp:lastModifiedBy>
  <cp:revision>243</cp:revision>
  <cp:lastPrinted>2020-04-26T14:19:41Z</cp:lastPrinted>
  <dcterms:created xsi:type="dcterms:W3CDTF">2017-09-19T14:41:49Z</dcterms:created>
  <dcterms:modified xsi:type="dcterms:W3CDTF">2020-11-18T18:27:18Z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0x0101001A7C68D300EA7F4591AD2EC9353EA54F</vt:lpwstr>
  </property>
</Properties>
</file>